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47"/>
  </p:notesMasterIdLst>
  <p:sldIdLst>
    <p:sldId id="256" r:id="rId5"/>
    <p:sldId id="257" r:id="rId6"/>
    <p:sldId id="258" r:id="rId7"/>
    <p:sldId id="293" r:id="rId8"/>
    <p:sldId id="292" r:id="rId9"/>
    <p:sldId id="294" r:id="rId10"/>
    <p:sldId id="295" r:id="rId11"/>
    <p:sldId id="296" r:id="rId12"/>
    <p:sldId id="298" r:id="rId13"/>
    <p:sldId id="297" r:id="rId14"/>
    <p:sldId id="299" r:id="rId15"/>
    <p:sldId id="300" r:id="rId16"/>
    <p:sldId id="302" r:id="rId17"/>
    <p:sldId id="303" r:id="rId18"/>
    <p:sldId id="304" r:id="rId19"/>
    <p:sldId id="311" r:id="rId20"/>
    <p:sldId id="286" r:id="rId21"/>
    <p:sldId id="266" r:id="rId22"/>
    <p:sldId id="312" r:id="rId23"/>
    <p:sldId id="313" r:id="rId24"/>
    <p:sldId id="263" r:id="rId25"/>
    <p:sldId id="306" r:id="rId26"/>
    <p:sldId id="264" r:id="rId27"/>
    <p:sldId id="265" r:id="rId28"/>
    <p:sldId id="271" r:id="rId29"/>
    <p:sldId id="275" r:id="rId30"/>
    <p:sldId id="277" r:id="rId31"/>
    <p:sldId id="307" r:id="rId32"/>
    <p:sldId id="267" r:id="rId33"/>
    <p:sldId id="288" r:id="rId34"/>
    <p:sldId id="268" r:id="rId35"/>
    <p:sldId id="269" r:id="rId36"/>
    <p:sldId id="284" r:id="rId37"/>
    <p:sldId id="270" r:id="rId38"/>
    <p:sldId id="279" r:id="rId39"/>
    <p:sldId id="310" r:id="rId40"/>
    <p:sldId id="309" r:id="rId41"/>
    <p:sldId id="285" r:id="rId42"/>
    <p:sldId id="287" r:id="rId43"/>
    <p:sldId id="291" r:id="rId44"/>
    <p:sldId id="281" r:id="rId45"/>
    <p:sldId id="308" r:id="rId46"/>
  </p:sldIdLst>
  <p:sldSz cx="18288000" cy="10287000"/>
  <p:notesSz cx="6858000" cy="9144000"/>
  <p:embeddedFontLst>
    <p:embeddedFont>
      <p:font typeface="Arimo" panose="020B0604020202020204" charset="0"/>
      <p:regular r:id="rId48"/>
    </p:embeddedFont>
    <p:embeddedFont>
      <p:font typeface="Arimo Bold" panose="020B0604020202020204" charset="0"/>
      <p:regular r:id="rId49"/>
    </p:embeddedFont>
    <p:embeddedFont>
      <p:font typeface="Arimo Italics" panose="020B0604020202020204" charset="0"/>
      <p:regular r:id="rId50"/>
    </p:embeddedFont>
    <p:embeddedFont>
      <p:font typeface="Canva Sans" panose="020B0604020202020204" charset="0"/>
      <p:regular r:id="rId51"/>
    </p:embeddedFont>
    <p:embeddedFont>
      <p:font typeface="Canva Sans Bold" panose="020B0604020202020204" charset="0"/>
      <p:regular r:id="rId52"/>
    </p:embeddedFont>
    <p:embeddedFont>
      <p:font typeface="Helveticish" panose="020B0604020202020204" charset="0"/>
      <p:regular r:id="rId53"/>
    </p:embeddedFont>
    <p:embeddedFont>
      <p:font typeface="Open Sans" panose="020B0606030504020204" pitchFamily="34" charset="0"/>
      <p:regular r:id="rId54"/>
      <p:bold r:id="rId55"/>
      <p:italic r:id="rId56"/>
      <p:boldItalic r:id="rId57"/>
    </p:embeddedFont>
    <p:embeddedFont>
      <p:font typeface="Open Sans Bold" panose="020B0806030504020204" pitchFamily="34" charset="0"/>
      <p:regular r:id="rId58"/>
      <p:bold r:id="rId59"/>
    </p:embeddedFont>
    <p:embeddedFont>
      <p:font typeface="Open Sans Bold Italics" panose="020B0604020202020204" charset="0"/>
      <p:regular r:id="rId60"/>
    </p:embeddedFont>
    <p:embeddedFont>
      <p:font typeface="Proxima Nova Italics" panose="020B0604020202020204" charset="0"/>
      <p:regular r:id="rId61"/>
    </p:embeddedFont>
    <p:embeddedFont>
      <p:font typeface="TT Rounds Condensed" panose="020B0604020202020204" charset="0"/>
      <p:regular r:id="rId6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0CB1AC-3591-4045-9178-EA6EEF70DB74}" v="8" dt="2025-05-05T17:44:23.4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81" autoAdjust="0"/>
    <p:restoredTop sz="89588" autoAdjust="0"/>
  </p:normalViewPr>
  <p:slideViewPr>
    <p:cSldViewPr>
      <p:cViewPr>
        <p:scale>
          <a:sx n="66" d="100"/>
          <a:sy n="66" d="100"/>
        </p:scale>
        <p:origin x="508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63" Type="http://schemas.openxmlformats.org/officeDocument/2006/relationships/presProps" Target="presProps.xml"/><Relationship Id="rId68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66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font" Target="fonts/font14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font" Target="fonts/font4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12.fntdata"/><Relationship Id="rId67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7.fntdata"/><Relationship Id="rId62" Type="http://schemas.openxmlformats.org/officeDocument/2006/relationships/font" Target="fonts/font1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5.fntdata"/><Relationship Id="rId60" Type="http://schemas.openxmlformats.org/officeDocument/2006/relationships/font" Target="fonts/font13.fntdata"/><Relationship Id="rId65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elly McComb" userId="7e0f513f-1494-471c-b856-65851bb1a4a8" providerId="ADAL" clId="{700CB1AC-3591-4045-9178-EA6EEF70DB74}"/>
    <pc:docChg chg="undo custSel addSld delSld modSld sldOrd">
      <pc:chgData name="Shelly McComb" userId="7e0f513f-1494-471c-b856-65851bb1a4a8" providerId="ADAL" clId="{700CB1AC-3591-4045-9178-EA6EEF70DB74}" dt="2025-05-06T16:16:13.252" v="2131" actId="404"/>
      <pc:docMkLst>
        <pc:docMk/>
      </pc:docMkLst>
      <pc:sldChg chg="modSp mod">
        <pc:chgData name="Shelly McComb" userId="7e0f513f-1494-471c-b856-65851bb1a4a8" providerId="ADAL" clId="{700CB1AC-3591-4045-9178-EA6EEF70DB74}" dt="2025-05-05T14:41:31.693" v="140" actId="404"/>
        <pc:sldMkLst>
          <pc:docMk/>
          <pc:sldMk cId="0" sldId="256"/>
        </pc:sldMkLst>
        <pc:spChg chg="mod">
          <ac:chgData name="Shelly McComb" userId="7e0f513f-1494-471c-b856-65851bb1a4a8" providerId="ADAL" clId="{700CB1AC-3591-4045-9178-EA6EEF70DB74}" dt="2025-05-05T14:41:31.693" v="140" actId="404"/>
          <ac:spMkLst>
            <pc:docMk/>
            <pc:sldMk cId="0" sldId="256"/>
            <ac:spMk id="10" creationId="{00000000-0000-0000-0000-000000000000}"/>
          </ac:spMkLst>
        </pc:spChg>
      </pc:sldChg>
      <pc:sldChg chg="del mod modShow">
        <pc:chgData name="Shelly McComb" userId="7e0f513f-1494-471c-b856-65851bb1a4a8" providerId="ADAL" clId="{700CB1AC-3591-4045-9178-EA6EEF70DB74}" dt="2025-05-05T16:59:26.976" v="320" actId="2696"/>
        <pc:sldMkLst>
          <pc:docMk/>
          <pc:sldMk cId="0" sldId="259"/>
        </pc:sldMkLst>
      </pc:sldChg>
      <pc:sldChg chg="delSp modSp mod ord modNotesTx">
        <pc:chgData name="Shelly McComb" userId="7e0f513f-1494-471c-b856-65851bb1a4a8" providerId="ADAL" clId="{700CB1AC-3591-4045-9178-EA6EEF70DB74}" dt="2025-05-06T16:16:13.252" v="2131" actId="404"/>
        <pc:sldMkLst>
          <pc:docMk/>
          <pc:sldMk cId="0" sldId="263"/>
        </pc:sldMkLst>
        <pc:spChg chg="mod">
          <ac:chgData name="Shelly McComb" userId="7e0f513f-1494-471c-b856-65851bb1a4a8" providerId="ADAL" clId="{700CB1AC-3591-4045-9178-EA6EEF70DB74}" dt="2025-05-05T16:48:37.267" v="302" actId="20577"/>
          <ac:spMkLst>
            <pc:docMk/>
            <pc:sldMk cId="0" sldId="263"/>
            <ac:spMk id="6" creationId="{00000000-0000-0000-0000-000000000000}"/>
          </ac:spMkLst>
        </pc:spChg>
        <pc:spChg chg="mod">
          <ac:chgData name="Shelly McComb" userId="7e0f513f-1494-471c-b856-65851bb1a4a8" providerId="ADAL" clId="{700CB1AC-3591-4045-9178-EA6EEF70DB74}" dt="2025-05-06T16:16:13.252" v="2131" actId="404"/>
          <ac:spMkLst>
            <pc:docMk/>
            <pc:sldMk cId="0" sldId="263"/>
            <ac:spMk id="7" creationId="{00000000-0000-0000-0000-000000000000}"/>
          </ac:spMkLst>
        </pc:spChg>
        <pc:spChg chg="del">
          <ac:chgData name="Shelly McComb" userId="7e0f513f-1494-471c-b856-65851bb1a4a8" providerId="ADAL" clId="{700CB1AC-3591-4045-9178-EA6EEF70DB74}" dt="2025-05-05T16:54:17.940" v="304" actId="478"/>
          <ac:spMkLst>
            <pc:docMk/>
            <pc:sldMk cId="0" sldId="263"/>
            <ac:spMk id="8" creationId="{9BFA00FD-4BAE-E571-0E3F-91F9D47C3880}"/>
          </ac:spMkLst>
        </pc:spChg>
      </pc:sldChg>
      <pc:sldChg chg="addSp delSp modSp mod ord">
        <pc:chgData name="Shelly McComb" userId="7e0f513f-1494-471c-b856-65851bb1a4a8" providerId="ADAL" clId="{700CB1AC-3591-4045-9178-EA6EEF70DB74}" dt="2025-05-05T17:33:09.758" v="1253" actId="12789"/>
        <pc:sldMkLst>
          <pc:docMk/>
          <pc:sldMk cId="0" sldId="266"/>
        </pc:sldMkLst>
        <pc:spChg chg="mod">
          <ac:chgData name="Shelly McComb" userId="7e0f513f-1494-471c-b856-65851bb1a4a8" providerId="ADAL" clId="{700CB1AC-3591-4045-9178-EA6EEF70DB74}" dt="2025-05-05T17:33:09.758" v="1253" actId="12789"/>
          <ac:spMkLst>
            <pc:docMk/>
            <pc:sldMk cId="0" sldId="266"/>
            <ac:spMk id="5" creationId="{00000000-0000-0000-0000-000000000000}"/>
          </ac:spMkLst>
        </pc:spChg>
        <pc:spChg chg="add mod">
          <ac:chgData name="Shelly McComb" userId="7e0f513f-1494-471c-b856-65851bb1a4a8" providerId="ADAL" clId="{700CB1AC-3591-4045-9178-EA6EEF70DB74}" dt="2025-05-05T17:31:31.377" v="1241" actId="931"/>
          <ac:spMkLst>
            <pc:docMk/>
            <pc:sldMk cId="0" sldId="266"/>
            <ac:spMk id="7" creationId="{77C3BD46-D5B5-8172-0359-9A8BA39395DC}"/>
          </ac:spMkLst>
        </pc:spChg>
        <pc:spChg chg="add mod">
          <ac:chgData name="Shelly McComb" userId="7e0f513f-1494-471c-b856-65851bb1a4a8" providerId="ADAL" clId="{700CB1AC-3591-4045-9178-EA6EEF70DB74}" dt="2025-05-05T17:33:00.353" v="1251" actId="1076"/>
          <ac:spMkLst>
            <pc:docMk/>
            <pc:sldMk cId="0" sldId="266"/>
            <ac:spMk id="10" creationId="{BC15D129-CEB5-A4F0-48BE-A0AE8B2D2E26}"/>
          </ac:spMkLst>
        </pc:spChg>
        <pc:grpChg chg="del">
          <ac:chgData name="Shelly McComb" userId="7e0f513f-1494-471c-b856-65851bb1a4a8" providerId="ADAL" clId="{700CB1AC-3591-4045-9178-EA6EEF70DB74}" dt="2025-05-05T17:30:46.647" v="1236" actId="478"/>
          <ac:grpSpMkLst>
            <pc:docMk/>
            <pc:sldMk cId="0" sldId="266"/>
            <ac:grpSpMk id="2" creationId="{00000000-0000-0000-0000-000000000000}"/>
          </ac:grpSpMkLst>
        </pc:grpChg>
        <pc:picChg chg="add mod">
          <ac:chgData name="Shelly McComb" userId="7e0f513f-1494-471c-b856-65851bb1a4a8" providerId="ADAL" clId="{700CB1AC-3591-4045-9178-EA6EEF70DB74}" dt="2025-05-05T17:31:31.377" v="1241" actId="931"/>
          <ac:picMkLst>
            <pc:docMk/>
            <pc:sldMk cId="0" sldId="266"/>
            <ac:picMk id="6" creationId="{C40234BD-90BB-33AE-84AA-678A6B9ACE87}"/>
          </ac:picMkLst>
        </pc:picChg>
        <pc:picChg chg="add mod">
          <ac:chgData name="Shelly McComb" userId="7e0f513f-1494-471c-b856-65851bb1a4a8" providerId="ADAL" clId="{700CB1AC-3591-4045-9178-EA6EEF70DB74}" dt="2025-05-05T17:32:52.461" v="1250" actId="1076"/>
          <ac:picMkLst>
            <pc:docMk/>
            <pc:sldMk cId="0" sldId="266"/>
            <ac:picMk id="9" creationId="{02923678-6045-E3E7-126C-EFFC2BE1FF3E}"/>
          </ac:picMkLst>
        </pc:picChg>
      </pc:sldChg>
      <pc:sldChg chg="modNotesTx">
        <pc:chgData name="Shelly McComb" userId="7e0f513f-1494-471c-b856-65851bb1a4a8" providerId="ADAL" clId="{700CB1AC-3591-4045-9178-EA6EEF70DB74}" dt="2025-05-05T16:47:02.883" v="163" actId="20577"/>
        <pc:sldMkLst>
          <pc:docMk/>
          <pc:sldMk cId="0" sldId="267"/>
        </pc:sldMkLst>
      </pc:sldChg>
      <pc:sldChg chg="modNotesTx">
        <pc:chgData name="Shelly McComb" userId="7e0f513f-1494-471c-b856-65851bb1a4a8" providerId="ADAL" clId="{700CB1AC-3591-4045-9178-EA6EEF70DB74}" dt="2025-05-05T18:17:53.288" v="1900" actId="6549"/>
        <pc:sldMkLst>
          <pc:docMk/>
          <pc:sldMk cId="0" sldId="270"/>
        </pc:sldMkLst>
      </pc:sldChg>
      <pc:sldChg chg="del mod modShow">
        <pc:chgData name="Shelly McComb" userId="7e0f513f-1494-471c-b856-65851bb1a4a8" providerId="ADAL" clId="{700CB1AC-3591-4045-9178-EA6EEF70DB74}" dt="2025-05-05T16:59:16.633" v="318" actId="2696"/>
        <pc:sldMkLst>
          <pc:docMk/>
          <pc:sldMk cId="0" sldId="272"/>
        </pc:sldMkLst>
      </pc:sldChg>
      <pc:sldChg chg="del mod modShow">
        <pc:chgData name="Shelly McComb" userId="7e0f513f-1494-471c-b856-65851bb1a4a8" providerId="ADAL" clId="{700CB1AC-3591-4045-9178-EA6EEF70DB74}" dt="2025-05-05T16:59:10.539" v="317" actId="2696"/>
        <pc:sldMkLst>
          <pc:docMk/>
          <pc:sldMk cId="0" sldId="273"/>
        </pc:sldMkLst>
      </pc:sldChg>
      <pc:sldChg chg="del mod modShow">
        <pc:chgData name="Shelly McComb" userId="7e0f513f-1494-471c-b856-65851bb1a4a8" providerId="ADAL" clId="{700CB1AC-3591-4045-9178-EA6EEF70DB74}" dt="2025-05-05T16:59:06.108" v="316" actId="2696"/>
        <pc:sldMkLst>
          <pc:docMk/>
          <pc:sldMk cId="0" sldId="274"/>
        </pc:sldMkLst>
      </pc:sldChg>
      <pc:sldChg chg="del mod modShow">
        <pc:chgData name="Shelly McComb" userId="7e0f513f-1494-471c-b856-65851bb1a4a8" providerId="ADAL" clId="{700CB1AC-3591-4045-9178-EA6EEF70DB74}" dt="2025-05-05T16:59:01.359" v="315" actId="2696"/>
        <pc:sldMkLst>
          <pc:docMk/>
          <pc:sldMk cId="0" sldId="276"/>
        </pc:sldMkLst>
      </pc:sldChg>
      <pc:sldChg chg="del mod modShow">
        <pc:chgData name="Shelly McComb" userId="7e0f513f-1494-471c-b856-65851bb1a4a8" providerId="ADAL" clId="{700CB1AC-3591-4045-9178-EA6EEF70DB74}" dt="2025-05-05T16:58:55.849" v="314" actId="2696"/>
        <pc:sldMkLst>
          <pc:docMk/>
          <pc:sldMk cId="0" sldId="278"/>
        </pc:sldMkLst>
      </pc:sldChg>
      <pc:sldChg chg="addSp delSp modSp mod">
        <pc:chgData name="Shelly McComb" userId="7e0f513f-1494-471c-b856-65851bb1a4a8" providerId="ADAL" clId="{700CB1AC-3591-4045-9178-EA6EEF70DB74}" dt="2025-05-05T17:09:22.647" v="557" actId="15"/>
        <pc:sldMkLst>
          <pc:docMk/>
          <pc:sldMk cId="0" sldId="279"/>
        </pc:sldMkLst>
        <pc:spChg chg="mod">
          <ac:chgData name="Shelly McComb" userId="7e0f513f-1494-471c-b856-65851bb1a4a8" providerId="ADAL" clId="{700CB1AC-3591-4045-9178-EA6EEF70DB74}" dt="2025-05-05T17:09:22.647" v="557" actId="15"/>
          <ac:spMkLst>
            <pc:docMk/>
            <pc:sldMk cId="0" sldId="279"/>
            <ac:spMk id="5" creationId="{00000000-0000-0000-0000-000000000000}"/>
          </ac:spMkLst>
        </pc:spChg>
        <pc:spChg chg="del">
          <ac:chgData name="Shelly McComb" userId="7e0f513f-1494-471c-b856-65851bb1a4a8" providerId="ADAL" clId="{700CB1AC-3591-4045-9178-EA6EEF70DB74}" dt="2025-05-05T17:00:00.054" v="322" actId="478"/>
          <ac:spMkLst>
            <pc:docMk/>
            <pc:sldMk cId="0" sldId="279"/>
            <ac:spMk id="6" creationId="{00000000-0000-0000-0000-000000000000}"/>
          </ac:spMkLst>
        </pc:spChg>
        <pc:spChg chg="add mod">
          <ac:chgData name="Shelly McComb" userId="7e0f513f-1494-471c-b856-65851bb1a4a8" providerId="ADAL" clId="{700CB1AC-3591-4045-9178-EA6EEF70DB74}" dt="2025-05-05T17:01:18.835" v="335" actId="1076"/>
          <ac:spMkLst>
            <pc:docMk/>
            <pc:sldMk cId="0" sldId="279"/>
            <ac:spMk id="9" creationId="{6FBE8E14-4048-66DD-304B-D86236995C46}"/>
          </ac:spMkLst>
        </pc:spChg>
        <pc:grpChg chg="del">
          <ac:chgData name="Shelly McComb" userId="7e0f513f-1494-471c-b856-65851bb1a4a8" providerId="ADAL" clId="{700CB1AC-3591-4045-9178-EA6EEF70DB74}" dt="2025-05-05T16:59:57.108" v="321" actId="478"/>
          <ac:grpSpMkLst>
            <pc:docMk/>
            <pc:sldMk cId="0" sldId="279"/>
            <ac:grpSpMk id="2" creationId="{00000000-0000-0000-0000-000000000000}"/>
          </ac:grpSpMkLst>
        </pc:grpChg>
        <pc:picChg chg="add mod">
          <ac:chgData name="Shelly McComb" userId="7e0f513f-1494-471c-b856-65851bb1a4a8" providerId="ADAL" clId="{700CB1AC-3591-4045-9178-EA6EEF70DB74}" dt="2025-05-05T17:01:14.810" v="334" actId="1076"/>
          <ac:picMkLst>
            <pc:docMk/>
            <pc:sldMk cId="0" sldId="279"/>
            <ac:picMk id="8" creationId="{89E14D46-C511-6E51-7D17-23CD237C4D56}"/>
          </ac:picMkLst>
        </pc:picChg>
      </pc:sldChg>
      <pc:sldChg chg="del mod modShow">
        <pc:chgData name="Shelly McComb" userId="7e0f513f-1494-471c-b856-65851bb1a4a8" providerId="ADAL" clId="{700CB1AC-3591-4045-9178-EA6EEF70DB74}" dt="2025-05-05T16:58:51.995" v="313" actId="2696"/>
        <pc:sldMkLst>
          <pc:docMk/>
          <pc:sldMk cId="0" sldId="280"/>
        </pc:sldMkLst>
      </pc:sldChg>
      <pc:sldChg chg="del mod modShow">
        <pc:chgData name="Shelly McComb" userId="7e0f513f-1494-471c-b856-65851bb1a4a8" providerId="ADAL" clId="{700CB1AC-3591-4045-9178-EA6EEF70DB74}" dt="2025-05-05T16:59:23.650" v="319" actId="2696"/>
        <pc:sldMkLst>
          <pc:docMk/>
          <pc:sldMk cId="540540572" sldId="283"/>
        </pc:sldMkLst>
      </pc:sldChg>
      <pc:sldChg chg="del">
        <pc:chgData name="Shelly McComb" userId="7e0f513f-1494-471c-b856-65851bb1a4a8" providerId="ADAL" clId="{700CB1AC-3591-4045-9178-EA6EEF70DB74}" dt="2025-05-05T17:20:57.611" v="867" actId="2696"/>
        <pc:sldMkLst>
          <pc:docMk/>
          <pc:sldMk cId="501809407" sldId="305"/>
        </pc:sldMkLst>
      </pc:sldChg>
      <pc:sldChg chg="modSp add mod">
        <pc:chgData name="Shelly McComb" userId="7e0f513f-1494-471c-b856-65851bb1a4a8" providerId="ADAL" clId="{700CB1AC-3591-4045-9178-EA6EEF70DB74}" dt="2025-05-06T14:29:48.923" v="1947" actId="404"/>
        <pc:sldMkLst>
          <pc:docMk/>
          <pc:sldMk cId="2644626134" sldId="309"/>
        </pc:sldMkLst>
        <pc:spChg chg="mod">
          <ac:chgData name="Shelly McComb" userId="7e0f513f-1494-471c-b856-65851bb1a4a8" providerId="ADAL" clId="{700CB1AC-3591-4045-9178-EA6EEF70DB74}" dt="2025-05-05T18:18:28.216" v="1914" actId="20577"/>
          <ac:spMkLst>
            <pc:docMk/>
            <pc:sldMk cId="2644626134" sldId="309"/>
            <ac:spMk id="4" creationId="{CB5870BA-E783-1D01-5D0A-D89382CD6928}"/>
          </ac:spMkLst>
        </pc:spChg>
        <pc:spChg chg="mod">
          <ac:chgData name="Shelly McComb" userId="7e0f513f-1494-471c-b856-65851bb1a4a8" providerId="ADAL" clId="{700CB1AC-3591-4045-9178-EA6EEF70DB74}" dt="2025-05-06T14:29:48.923" v="1947" actId="404"/>
          <ac:spMkLst>
            <pc:docMk/>
            <pc:sldMk cId="2644626134" sldId="309"/>
            <ac:spMk id="5" creationId="{2D7A40DF-CC99-62BF-41EA-D2599763D200}"/>
          </ac:spMkLst>
        </pc:spChg>
      </pc:sldChg>
      <pc:sldChg chg="addSp modSp add mod ord modNotesTx">
        <pc:chgData name="Shelly McComb" userId="7e0f513f-1494-471c-b856-65851bb1a4a8" providerId="ADAL" clId="{700CB1AC-3591-4045-9178-EA6EEF70DB74}" dt="2025-05-05T18:18:10.150" v="1901" actId="14"/>
        <pc:sldMkLst>
          <pc:docMk/>
          <pc:sldMk cId="2526144383" sldId="310"/>
        </pc:sldMkLst>
        <pc:spChg chg="add mod">
          <ac:chgData name="Shelly McComb" userId="7e0f513f-1494-471c-b856-65851bb1a4a8" providerId="ADAL" clId="{700CB1AC-3591-4045-9178-EA6EEF70DB74}" dt="2025-05-05T17:10:20.105" v="599" actId="14826"/>
          <ac:spMkLst>
            <pc:docMk/>
            <pc:sldMk cId="2526144383" sldId="310"/>
            <ac:spMk id="2" creationId="{474D2203-7DF1-ABF6-716A-835D7713E24D}"/>
          </ac:spMkLst>
        </pc:spChg>
        <pc:spChg chg="mod">
          <ac:chgData name="Shelly McComb" userId="7e0f513f-1494-471c-b856-65851bb1a4a8" providerId="ADAL" clId="{700CB1AC-3591-4045-9178-EA6EEF70DB74}" dt="2025-05-05T17:09:42.371" v="597" actId="20577"/>
          <ac:spMkLst>
            <pc:docMk/>
            <pc:sldMk cId="2526144383" sldId="310"/>
            <ac:spMk id="5" creationId="{53BEF4B1-CE09-07EE-2070-6842DFDBAA17}"/>
          </ac:spMkLst>
        </pc:spChg>
        <pc:spChg chg="mod">
          <ac:chgData name="Shelly McComb" userId="7e0f513f-1494-471c-b856-65851bb1a4a8" providerId="ADAL" clId="{700CB1AC-3591-4045-9178-EA6EEF70DB74}" dt="2025-05-05T18:18:10.150" v="1901" actId="14"/>
          <ac:spMkLst>
            <pc:docMk/>
            <pc:sldMk cId="2526144383" sldId="310"/>
            <ac:spMk id="6" creationId="{8F6F6D67-1065-BF43-B139-74D0C53AD649}"/>
          </ac:spMkLst>
        </pc:spChg>
        <pc:picChg chg="mod">
          <ac:chgData name="Shelly McComb" userId="7e0f513f-1494-471c-b856-65851bb1a4a8" providerId="ADAL" clId="{700CB1AC-3591-4045-9178-EA6EEF70DB74}" dt="2025-05-05T17:10:20.105" v="599" actId="14826"/>
          <ac:picMkLst>
            <pc:docMk/>
            <pc:sldMk cId="2526144383" sldId="310"/>
            <ac:picMk id="7" creationId="{72D41A98-6F52-0691-F612-86B4A3DE5FBA}"/>
          </ac:picMkLst>
        </pc:picChg>
      </pc:sldChg>
      <pc:sldChg chg="addSp delSp modSp add mod ord">
        <pc:chgData name="Shelly McComb" userId="7e0f513f-1494-471c-b856-65851bb1a4a8" providerId="ADAL" clId="{700CB1AC-3591-4045-9178-EA6EEF70DB74}" dt="2025-05-05T17:34:50.253" v="1319" actId="1076"/>
        <pc:sldMkLst>
          <pc:docMk/>
          <pc:sldMk cId="213479284" sldId="311"/>
        </pc:sldMkLst>
        <pc:spChg chg="mod">
          <ac:chgData name="Shelly McComb" userId="7e0f513f-1494-471c-b856-65851bb1a4a8" providerId="ADAL" clId="{700CB1AC-3591-4045-9178-EA6EEF70DB74}" dt="2025-05-05T17:33:51.566" v="1311" actId="20577"/>
          <ac:spMkLst>
            <pc:docMk/>
            <pc:sldMk cId="213479284" sldId="311"/>
            <ac:spMk id="5" creationId="{652EDE15-C02B-9A70-9F86-2685332261FE}"/>
          </ac:spMkLst>
        </pc:spChg>
        <pc:spChg chg="add mod">
          <ac:chgData name="Shelly McComb" userId="7e0f513f-1494-471c-b856-65851bb1a4a8" providerId="ADAL" clId="{700CB1AC-3591-4045-9178-EA6EEF70DB74}" dt="2025-05-05T17:34:50.253" v="1319" actId="1076"/>
          <ac:spMkLst>
            <pc:docMk/>
            <pc:sldMk cId="213479284" sldId="311"/>
            <ac:spMk id="7" creationId="{BE396CF5-B1CD-8004-65EC-5578ADF7D793}"/>
          </ac:spMkLst>
        </pc:spChg>
        <pc:grpChg chg="del">
          <ac:chgData name="Shelly McComb" userId="7e0f513f-1494-471c-b856-65851bb1a4a8" providerId="ADAL" clId="{700CB1AC-3591-4045-9178-EA6EEF70DB74}" dt="2025-05-05T17:21:28.247" v="929" actId="478"/>
          <ac:grpSpMkLst>
            <pc:docMk/>
            <pc:sldMk cId="213479284" sldId="311"/>
            <ac:grpSpMk id="2" creationId="{8594DF3D-F79D-8012-EAB2-B820FB3E04CB}"/>
          </ac:grpSpMkLst>
        </pc:grpChg>
        <pc:picChg chg="add mod">
          <ac:chgData name="Shelly McComb" userId="7e0f513f-1494-471c-b856-65851bb1a4a8" providerId="ADAL" clId="{700CB1AC-3591-4045-9178-EA6EEF70DB74}" dt="2025-05-05T17:34:43.047" v="1318" actId="12789"/>
          <ac:picMkLst>
            <pc:docMk/>
            <pc:sldMk cId="213479284" sldId="311"/>
            <ac:picMk id="6" creationId="{D797EF68-9A91-CEE1-17A0-30D475738E66}"/>
          </ac:picMkLst>
        </pc:picChg>
      </pc:sldChg>
      <pc:sldChg chg="addSp delSp modSp add mod ord modNotesTx">
        <pc:chgData name="Shelly McComb" userId="7e0f513f-1494-471c-b856-65851bb1a4a8" providerId="ADAL" clId="{700CB1AC-3591-4045-9178-EA6EEF70DB74}" dt="2025-05-05T18:16:08.040" v="1873" actId="20577"/>
        <pc:sldMkLst>
          <pc:docMk/>
          <pc:sldMk cId="1245209923" sldId="312"/>
        </pc:sldMkLst>
        <pc:spChg chg="del topLvl">
          <ac:chgData name="Shelly McComb" userId="7e0f513f-1494-471c-b856-65851bb1a4a8" providerId="ADAL" clId="{700CB1AC-3591-4045-9178-EA6EEF70DB74}" dt="2025-05-05T17:27:10.922" v="1135" actId="478"/>
          <ac:spMkLst>
            <pc:docMk/>
            <pc:sldMk cId="1245209923" sldId="312"/>
            <ac:spMk id="3" creationId="{153788CB-9E83-A254-EA2A-115781DD5E05}"/>
          </ac:spMkLst>
        </pc:spChg>
        <pc:spChg chg="mod">
          <ac:chgData name="Shelly McComb" userId="7e0f513f-1494-471c-b856-65851bb1a4a8" providerId="ADAL" clId="{700CB1AC-3591-4045-9178-EA6EEF70DB74}" dt="2025-05-05T17:26:57.748" v="1133" actId="20577"/>
          <ac:spMkLst>
            <pc:docMk/>
            <pc:sldMk cId="1245209923" sldId="312"/>
            <ac:spMk id="4" creationId="{60370888-895F-2785-27AB-530259ACADB1}"/>
          </ac:spMkLst>
        </pc:spChg>
        <pc:spChg chg="mod">
          <ac:chgData name="Shelly McComb" userId="7e0f513f-1494-471c-b856-65851bb1a4a8" providerId="ADAL" clId="{700CB1AC-3591-4045-9178-EA6EEF70DB74}" dt="2025-05-05T18:16:08.040" v="1873" actId="20577"/>
          <ac:spMkLst>
            <pc:docMk/>
            <pc:sldMk cId="1245209923" sldId="312"/>
            <ac:spMk id="5" creationId="{7E687BFB-52BF-9B81-BAF6-4FE414696E4C}"/>
          </ac:spMkLst>
        </pc:spChg>
        <pc:grpChg chg="del">
          <ac:chgData name="Shelly McComb" userId="7e0f513f-1494-471c-b856-65851bb1a4a8" providerId="ADAL" clId="{700CB1AC-3591-4045-9178-EA6EEF70DB74}" dt="2025-05-05T17:27:10.922" v="1135" actId="478"/>
          <ac:grpSpMkLst>
            <pc:docMk/>
            <pc:sldMk cId="1245209923" sldId="312"/>
            <ac:grpSpMk id="2" creationId="{AC52BF9D-322A-F260-7402-183F8BE8ED7B}"/>
          </ac:grpSpMkLst>
        </pc:grpChg>
        <pc:picChg chg="add mod">
          <ac:chgData name="Shelly McComb" userId="7e0f513f-1494-471c-b856-65851bb1a4a8" providerId="ADAL" clId="{700CB1AC-3591-4045-9178-EA6EEF70DB74}" dt="2025-05-05T17:28:28.246" v="1206" actId="1037"/>
          <ac:picMkLst>
            <pc:docMk/>
            <pc:sldMk cId="1245209923" sldId="312"/>
            <ac:picMk id="7" creationId="{27D41E79-245E-D081-A6E7-E6F44C34A8FB}"/>
          </ac:picMkLst>
        </pc:picChg>
      </pc:sldChg>
      <pc:sldChg chg="modSp add mod">
        <pc:chgData name="Shelly McComb" userId="7e0f513f-1494-471c-b856-65851bb1a4a8" providerId="ADAL" clId="{700CB1AC-3591-4045-9178-EA6EEF70DB74}" dt="2025-05-05T17:51:02.697" v="1831" actId="20577"/>
        <pc:sldMkLst>
          <pc:docMk/>
          <pc:sldMk cId="4204325461" sldId="313"/>
        </pc:sldMkLst>
        <pc:spChg chg="mod">
          <ac:chgData name="Shelly McComb" userId="7e0f513f-1494-471c-b856-65851bb1a4a8" providerId="ADAL" clId="{700CB1AC-3591-4045-9178-EA6EEF70DB74}" dt="2025-05-05T17:51:02.697" v="1831" actId="20577"/>
          <ac:spMkLst>
            <pc:docMk/>
            <pc:sldMk cId="4204325461" sldId="313"/>
            <ac:spMk id="5" creationId="{F37AB6D3-1281-75ED-6E05-E4C2B55F8024}"/>
          </ac:spMkLst>
        </pc:spChg>
        <pc:picChg chg="mod">
          <ac:chgData name="Shelly McComb" userId="7e0f513f-1494-471c-b856-65851bb1a4a8" providerId="ADAL" clId="{700CB1AC-3591-4045-9178-EA6EEF70DB74}" dt="2025-05-05T17:44:23.468" v="1524" actId="14826"/>
          <ac:picMkLst>
            <pc:docMk/>
            <pc:sldMk cId="4204325461" sldId="313"/>
            <ac:picMk id="7" creationId="{D43F7AC7-8245-EE02-1D89-7F5096F8508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05.05.2025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11742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4D93F6-BDC7-690B-7D8C-EA79BDD166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3581B6C-1335-761C-2922-52BF7DBE02F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054728-CB26-2056-BF47-C7D8322965E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61F0A8B5-AE1D-47FE-04AB-536DBF2CCBB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1ABA8927-E878-800B-38F1-7B1FD7DD56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52F281-2F3E-52F4-2C3A-9DB50358DEB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CD5AB2-54A0-C413-65E3-4807D7400C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3653102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823B44-B8B0-AC0B-EB32-9E8CD1944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FE854FA-EE32-021E-A372-9469AC0F044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EAD429-6441-4696-857F-04B44EAD629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E639C6F-4885-3D48-B64F-F6B7298BAA6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39BEA17-2A23-2384-44B6-D1E1704878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28C709-8D50-2C26-E68C-30F2428CA4C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D97566-3477-6FA9-D09E-04E81988D3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6527771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BD994-7F55-2EE7-A5F0-D41B1512C0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93C5695-3BB5-C0EF-0834-0D0FE30BEE7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11AA01-696B-FDF3-DADF-DDF22380853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EEC969B7-6A85-AA85-1398-C021C876497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A899A1D2-E86E-41C6-A133-D68D10DE06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8B232D-4927-9D1B-33F1-AFAF78B3BD9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8E54E6-3A4F-63EF-5D69-F4C57474DD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1887563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89939E-D1F7-5ED7-CBCD-EA85439F22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A14588F-35E3-556E-50EF-A0BE7A5BA90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9E5122-4DF7-F883-89EF-94285821781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2370C76-C21E-1E3F-4AD0-4466C65442E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646E93A-3A95-EBE8-423C-3E0F9463FC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71F945-D62C-85FD-A4D0-713EF16EC61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3A0209-D812-A63B-2387-0723952B20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9966033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228C7A-DF75-3305-CC83-9D19549CA7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88D36AE-BDFD-866C-C7EA-7B447D21475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C089A5-5F74-7D16-CD93-41AD98734AA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E9C00610-E899-1136-BB59-456ACCF27DB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D2058ED-CBD7-E7AF-B449-16FD6D248E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Why don’t we have a Category 5?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8EEC22-9827-1233-E308-15157771627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9E0D81-19F3-ED14-924F-DD953DE0DC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9641274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3210B9-0F42-08AA-CC07-FE3DF99682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283FF30-92E7-C972-0C84-A5F8633DBAC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3781A4-1D03-B2D0-A644-648F1F0ABAA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398BCF69-A275-3973-273F-FD8FE159F3F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A72001B-FF40-78C5-167F-C378F779C7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45C5CC-716D-7C9E-162E-704A420A796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583484-11DE-2196-BE2D-73F2CE64AD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3135716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6BEC77-1487-4C60-7A5F-A1A96808DE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7C8ED4-F668-B64A-BFC0-DFA54C59EC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6FD6E9-1C87-715D-51D3-908585AF7D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4CA8ED-8958-D913-74AC-CC1827D367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53940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E0AB42-926F-AD34-AD75-BAFE1F0364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2145259-FD85-3FA3-3769-EDDD5F437D0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7378AC-3EAE-CB89-BE61-2777AE09809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853BBD3-EFEB-8E39-D6DE-50014F09536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44FE13B-743B-EFB6-1B32-387FFB65DB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A47734-D0B5-8FD9-35E4-02CB1B4D370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5CFD58-0D5F-ACAD-3FD7-CA0ECCE329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6695964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0BF9F3-0FC6-0096-4B86-6A04442BC5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B136659-776E-A041-30CB-C35CE723C27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9DB74D-0077-4B7E-E631-86812F1DF33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34D5337C-9855-E9C2-6BD0-C96765E0E45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F41A9E1C-5728-F6EF-7957-F393847E0C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C47C49-CF47-CBFD-34BF-6CAE2F595E2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F664C2-40A5-7154-0AD2-87F5C5C723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9333523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6970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Page 6-7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02717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7BC79-2A49-C1A6-6F10-495ED4AB9E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477FCA1-F073-FB98-47C2-A8A4B8A6517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A3ABCF-A2D6-2231-4205-5EF8D113CA1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60EC403-0D32-797C-7A2E-E53C046A4E7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0CBD39A-748A-A4C0-5470-87142B2E81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677FAD-44A8-17C0-6E1C-8D2D417D2B5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9A42FA-4AFD-7D0C-2ABA-4EE05C0079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8186020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Freeboard- additional amount of height above base flood elevation</a:t>
            </a:r>
          </a:p>
          <a:p>
            <a:r>
              <a:rPr lang="en-US" dirty="0"/>
              <a:t>lifting things off the floor when you know a storm is coming, storing things in plastic tubs if they're in a lower level, temporary flood barrier systems</a:t>
            </a:r>
          </a:p>
          <a:p>
            <a:r>
              <a:rPr lang="en-US" dirty="0"/>
              <a:t>Part 4 of handbooks, page 40</a:t>
            </a:r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1- H3 clip, rafter/truss-to-top-plate connection, resists lateral and uplift loads</a:t>
            </a:r>
          </a:p>
          <a:p>
            <a:r>
              <a:rPr lang="en-US" dirty="0"/>
              <a:t>2- shows the pressure difference and benefits of installing a flood vent</a:t>
            </a:r>
          </a:p>
          <a:p>
            <a:r>
              <a:rPr lang="en-US" dirty="0"/>
              <a:t>3- intact vs not intact- pressure difference on the inside can lead to the roof flying off</a:t>
            </a:r>
          </a:p>
          <a:p>
            <a:r>
              <a:rPr lang="en-US" dirty="0"/>
              <a:t>4- roll-down shutters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1 foot of moving water can wash away a car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Permit- applies within and outside of the floodplain</a:t>
            </a:r>
          </a:p>
          <a:p>
            <a:r>
              <a:rPr lang="en-US" dirty="0"/>
              <a:t>Other requirements include zoning, conservation, historical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2FCB1E-DD34-159F-69C9-2F469766B9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330F712-7922-B2CA-E9CE-285310E5DED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27D55D-9E11-A1E4-9111-993D39118D1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69B78499-A68E-14F6-D0B1-2BB2F360715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A9227830-0260-2432-8A42-7EBCFF41D3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F27A11-9FD6-5848-B6CA-21B6400515A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021C4-F243-EB71-A236-DCF60D887E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927612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even if you don't live in a floodplain, water doesn't follow the lines we draw on maps so especially if you're close, you should still consider yourself at risk from flooding and obtain flood insurance. About 25% of all flood claims come from outside the floodplain!</a:t>
            </a:r>
          </a:p>
          <a:p>
            <a:r>
              <a:rPr lang="en-US" dirty="0"/>
              <a:t>Document everything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2CF492-6355-7D0C-D14D-1537844731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7C35CEF-D455-B7E2-3D32-D98337E6A9C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F31201-52F3-9891-2FFD-0F2F249BA18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5EF9FD8-7962-71DA-D82F-1D992130851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6CC69BD-5BE2-D1EB-00BF-360C529B1A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EE3049-8580-6952-EEF1-E169F7BDED6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9FA1CB-4BC5-8366-334D-FE17C8E6F1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214744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Flood insurance brochures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38589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Double check with your local agent on your exact flood insurance rates</a:t>
            </a:r>
          </a:p>
          <a:p>
            <a:r>
              <a:rPr lang="en-US" dirty="0"/>
              <a:t>Elevating machinery and equipment to the second floor or attic gets an 8% discount</a:t>
            </a:r>
          </a:p>
          <a:p>
            <a:r>
              <a:rPr lang="en-US" dirty="0"/>
              <a:t>Other factors include distance from source of flooding, type of foundation, first floor elevation, and average cost to build in the zip code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4007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town acts, the homeowner benefits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53336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$2.5 million in saving since creation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68F39D-1ACB-7736-FD69-3FCEEA6C7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D3E44C-C257-8C40-54DB-0292E64741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C31DD3-F33C-9A5F-1207-2162CEFB3A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1BB035-2FBB-C508-DF81-6F9FC3CC33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55038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Will decrease flood insurance annual premium</a:t>
            </a:r>
          </a:p>
          <a:p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some homeowners insurance companies are more likely to continue insuring a structure that is to floodplain code than not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720662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975604-6B66-DDD8-1A64-F72A7B9A9D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F74DA6-F666-579B-12F7-0F2AB62B01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5401FA-1E30-4568-CE81-BBAF420F06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Design guidelines- special considerations for historical structures</a:t>
            </a:r>
          </a:p>
          <a:p>
            <a:r>
              <a:rPr lang="en-US" dirty="0"/>
              <a:t>Model coastal resilience bylaw</a:t>
            </a:r>
          </a:p>
          <a:p>
            <a:r>
              <a:rPr lang="en-US" dirty="0"/>
              <a:t>Newburyport’s </a:t>
            </a:r>
            <a:r>
              <a:rPr lang="en-US"/>
              <a:t>climate resilience plan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9ECE8A-0AF7-F720-39A4-691FBC89D6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679843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4824C4-6127-A93A-995B-81D5E7260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8B3091-3A52-4827-BCF5-6BD968917D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0FCA06-6A7C-D052-BFCC-FDF844919E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 a community ambassador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8C5C07-1797-8284-668A-E048BB2916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46816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C1E7A0-1F79-F5EA-828F-B96F0CA6E7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259FDE4-969A-0470-3763-B1413FA20C7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48240D-CFC6-71E5-74D2-EA153C97BE9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E6A98B43-F5C9-0B63-786D-3FE97560FBE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310B466-2A80-F96A-D647-B0A41439E0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9C8DCB-8934-60ED-DF2C-A2DA5B1EAD9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8E919F-CD8A-5320-34A0-D424ACD173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3296660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F22F09-EDF3-A8DC-E765-26FDFA603B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4B18FE6-9956-1D40-8615-BAB3FF0D409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D190D5-50CD-39C8-E715-53AFDF1FB7C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A7B09D61-73D4-E552-F3F5-8DAFF2CD728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4D48824-DAE1-7DC0-CD43-B4FB63F7D5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1F0F05-288E-E5A1-69D4-389382A485B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E38B05-FF93-5CD4-2CED-BBB345BDCF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3532653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3E7B16-B9A2-58AF-7D0B-DA4387C7A1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5F075C7-E535-0C92-F11C-CC0CA8BCA22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6C1EB3-AF6D-4FA8-AEF3-54FDFDE6257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B2F4811A-5125-3C94-BDD0-95AA8AB20B5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1C64770-3E95-82C6-6712-C1A00D20B5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79C4AC-3E1A-A92A-EF5E-9ECBB7E2476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3C219B-39EC-9EFE-F794-16F45A4707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9161576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6E6E07-5856-242B-5525-3111DD3337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0295235-E016-8CB8-B414-91320A9459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F6F57D-188F-C35C-01A3-53F4170307B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DC6E82A-B421-4DB7-2850-29395FFD0AB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CEF2F6CE-DD5B-0DB8-8C53-D4124E8326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B7E8F7-C511-55BD-D4A1-221C8B1AC41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E63E02-1D8F-31FD-A10D-9DDCF0132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2553393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AFAFD1-A71E-23F9-C250-8082C1BE0F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F01AA4C-0C7A-B644-4CAA-13AF6437E3B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50CA3D-180F-5259-F4E6-6A654D23522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5A68B985-0E9D-C638-8668-CE2A145720C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2D8DA37-DC90-653E-ED99-53144770B0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A1E2B9-288E-4F8A-AEB0-776123A3BD1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CDC279-35AD-DE1B-BEC3-4F317F8B11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9457277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686598-6E40-04DC-9E4B-5F33BDA485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F3A1207-A1EB-9198-2A14-9AF0A8CFDDD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82D699-02EE-C103-9632-B25D59A86C3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63C4287-74E0-F27E-BFE3-0D5286AD3D9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653123F3-45BB-A570-B431-39F6B89EB7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E3C11C-2800-642E-A319-934BFF48C55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30D74D-D6C7-814D-ECB1-02C1C98C6A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981984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ograph.org.uk/photo/7567149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sa/3.0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gosia/3835061961/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nc-nd/3.0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ixabay.com/en/dirt-soil-potting-mix-ground-mud-947985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msc.fema.gov/portal/home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oastalreview.org/2024/09/total-mess-after-third-rodanthe-house-in-four-days-falls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hyperlink" Target="mailto:Shannon.Hulst@capecod.gov" TargetMode="External"/><Relationship Id="rId4" Type="http://schemas.openxmlformats.org/officeDocument/2006/relationships/hyperlink" Target="https://www.floodsmart.gov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ograph.org.uk/photo/4695268" TargetMode="External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sa/3.0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creativecommons.org/licenses/by/3.0/" TargetMode="External"/><Relationship Id="rId4" Type="http://schemas.openxmlformats.org/officeDocument/2006/relationships/hyperlink" Target="https://www.flickr.com/photos/rusty_clark/6212225317/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pecodcommission.org/our-work/flood-area-design-guidelines/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hyperlink" Target="https://www.capecodcommission.org/resource-library/file?url=%2Fdept%2Fcommission%2Fteam%2Fprojects%2FProject+Files%2FMULTI-TOWN%2FEEA+Reg+Tools+for+Floodplain+Development%2FFinal+Documents%2FModel+Coastal+Resilience+Article.pdf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mycoast.org/ma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hyperlink" Target="https://www.youtube.com/watch?v=AJMHwTC-FO0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BA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79044" y="6239494"/>
            <a:ext cx="8115300" cy="4047506"/>
            <a:chOff x="0" y="0"/>
            <a:chExt cx="10820400" cy="53966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20400" cy="5396738"/>
            </a:xfrm>
            <a:custGeom>
              <a:avLst/>
              <a:gdLst/>
              <a:ahLst/>
              <a:cxnLst/>
              <a:rect l="l" t="t" r="r" b="b"/>
              <a:pathLst>
                <a:path w="10820400" h="5396738">
                  <a:moveTo>
                    <a:pt x="0" y="0"/>
                  </a:moveTo>
                  <a:lnTo>
                    <a:pt x="10820400" y="0"/>
                  </a:lnTo>
                  <a:lnTo>
                    <a:pt x="10820400" y="5396738"/>
                  </a:lnTo>
                  <a:lnTo>
                    <a:pt x="0" y="53967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25" b="-1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8410062" y="-186889"/>
            <a:ext cx="11216663" cy="10654121"/>
            <a:chOff x="0" y="0"/>
            <a:chExt cx="14955551" cy="14205495"/>
          </a:xfrm>
        </p:grpSpPr>
        <p:sp>
          <p:nvSpPr>
            <p:cNvPr id="5" name="Freeform 5"/>
            <p:cNvSpPr/>
            <p:nvPr/>
          </p:nvSpPr>
          <p:spPr>
            <a:xfrm>
              <a:off x="-253" y="254"/>
              <a:ext cx="14955647" cy="14205330"/>
            </a:xfrm>
            <a:custGeom>
              <a:avLst/>
              <a:gdLst/>
              <a:ahLst/>
              <a:cxnLst/>
              <a:rect l="l" t="t" r="r" b="b"/>
              <a:pathLst>
                <a:path w="14955647" h="14205330">
                  <a:moveTo>
                    <a:pt x="14948661" y="14139291"/>
                  </a:moveTo>
                  <a:cubicBezTo>
                    <a:pt x="14324329" y="14205330"/>
                    <a:pt x="13773150" y="14174851"/>
                    <a:pt x="13143229" y="14142211"/>
                  </a:cubicBezTo>
                  <a:cubicBezTo>
                    <a:pt x="9663938" y="14197203"/>
                    <a:pt x="5235194" y="14156435"/>
                    <a:pt x="1549146" y="14150848"/>
                  </a:cubicBezTo>
                  <a:cubicBezTo>
                    <a:pt x="1406271" y="14201140"/>
                    <a:pt x="1461897" y="14035404"/>
                    <a:pt x="1416050" y="13970380"/>
                  </a:cubicBezTo>
                  <a:cubicBezTo>
                    <a:pt x="1290955" y="13855827"/>
                    <a:pt x="1184402" y="13748511"/>
                    <a:pt x="1130808" y="13603478"/>
                  </a:cubicBezTo>
                  <a:cubicBezTo>
                    <a:pt x="1232535" y="12913486"/>
                    <a:pt x="1380871" y="13152501"/>
                    <a:pt x="1205611" y="12698984"/>
                  </a:cubicBezTo>
                  <a:cubicBezTo>
                    <a:pt x="1323975" y="12487147"/>
                    <a:pt x="1237615" y="12205461"/>
                    <a:pt x="1111504" y="12103354"/>
                  </a:cubicBezTo>
                  <a:cubicBezTo>
                    <a:pt x="990473" y="11727307"/>
                    <a:pt x="1085215" y="11971146"/>
                    <a:pt x="947547" y="11765153"/>
                  </a:cubicBezTo>
                  <a:cubicBezTo>
                    <a:pt x="766191" y="11702669"/>
                    <a:pt x="971804" y="11620119"/>
                    <a:pt x="888619" y="11573764"/>
                  </a:cubicBezTo>
                  <a:cubicBezTo>
                    <a:pt x="709930" y="11233149"/>
                    <a:pt x="575564" y="11092307"/>
                    <a:pt x="385572" y="10861294"/>
                  </a:cubicBezTo>
                  <a:cubicBezTo>
                    <a:pt x="263906" y="10786110"/>
                    <a:pt x="400304" y="10689971"/>
                    <a:pt x="340868" y="10637901"/>
                  </a:cubicBezTo>
                  <a:cubicBezTo>
                    <a:pt x="0" y="10421873"/>
                    <a:pt x="352171" y="10474324"/>
                    <a:pt x="290322" y="10322433"/>
                  </a:cubicBezTo>
                  <a:cubicBezTo>
                    <a:pt x="174879" y="10101707"/>
                    <a:pt x="334391" y="9894316"/>
                    <a:pt x="422275" y="9757918"/>
                  </a:cubicBezTo>
                  <a:cubicBezTo>
                    <a:pt x="670179" y="9482709"/>
                    <a:pt x="880618" y="9032747"/>
                    <a:pt x="823468" y="8948420"/>
                  </a:cubicBezTo>
                  <a:cubicBezTo>
                    <a:pt x="830580" y="8795766"/>
                    <a:pt x="1035050" y="8709406"/>
                    <a:pt x="970280" y="8550783"/>
                  </a:cubicBezTo>
                  <a:cubicBezTo>
                    <a:pt x="1027049" y="8447278"/>
                    <a:pt x="1141349" y="8273796"/>
                    <a:pt x="1267079" y="8158988"/>
                  </a:cubicBezTo>
                  <a:cubicBezTo>
                    <a:pt x="1283589" y="7735316"/>
                    <a:pt x="1364996" y="7578471"/>
                    <a:pt x="1418590" y="7358888"/>
                  </a:cubicBezTo>
                  <a:cubicBezTo>
                    <a:pt x="1534287" y="7163308"/>
                    <a:pt x="1571498" y="6969506"/>
                    <a:pt x="1685417" y="6805295"/>
                  </a:cubicBezTo>
                  <a:cubicBezTo>
                    <a:pt x="1570609" y="6627748"/>
                    <a:pt x="1726311" y="6601714"/>
                    <a:pt x="1674749" y="6526021"/>
                  </a:cubicBezTo>
                  <a:cubicBezTo>
                    <a:pt x="1900809" y="6226937"/>
                    <a:pt x="1831594" y="5680964"/>
                    <a:pt x="1781556" y="5357876"/>
                  </a:cubicBezTo>
                  <a:cubicBezTo>
                    <a:pt x="1705483" y="5130038"/>
                    <a:pt x="1644523" y="5014976"/>
                    <a:pt x="1477391" y="4917313"/>
                  </a:cubicBezTo>
                  <a:cubicBezTo>
                    <a:pt x="1513840" y="4792980"/>
                    <a:pt x="1391285" y="4685665"/>
                    <a:pt x="1353693" y="4700143"/>
                  </a:cubicBezTo>
                  <a:cubicBezTo>
                    <a:pt x="1375537" y="4455414"/>
                    <a:pt x="1259840" y="4387088"/>
                    <a:pt x="1231773" y="4290949"/>
                  </a:cubicBezTo>
                  <a:cubicBezTo>
                    <a:pt x="1093343" y="4166997"/>
                    <a:pt x="1413383" y="4148963"/>
                    <a:pt x="1239774" y="3987927"/>
                  </a:cubicBezTo>
                  <a:cubicBezTo>
                    <a:pt x="1289431" y="3750945"/>
                    <a:pt x="1295654" y="3629279"/>
                    <a:pt x="1248410" y="3524885"/>
                  </a:cubicBezTo>
                  <a:cubicBezTo>
                    <a:pt x="1212342" y="3438143"/>
                    <a:pt x="1397889" y="3263265"/>
                    <a:pt x="1331595" y="3277870"/>
                  </a:cubicBezTo>
                  <a:cubicBezTo>
                    <a:pt x="1334516" y="3146552"/>
                    <a:pt x="1248156" y="3090926"/>
                    <a:pt x="1199642" y="3051556"/>
                  </a:cubicBezTo>
                  <a:cubicBezTo>
                    <a:pt x="1221867" y="2997454"/>
                    <a:pt x="1361186" y="2896489"/>
                    <a:pt x="1376934" y="2866009"/>
                  </a:cubicBezTo>
                  <a:cubicBezTo>
                    <a:pt x="1393825" y="2731389"/>
                    <a:pt x="1221867" y="2701544"/>
                    <a:pt x="1350010" y="2563368"/>
                  </a:cubicBezTo>
                  <a:cubicBezTo>
                    <a:pt x="1261237" y="2399792"/>
                    <a:pt x="1191133" y="2377821"/>
                    <a:pt x="1220978" y="2258949"/>
                  </a:cubicBezTo>
                  <a:cubicBezTo>
                    <a:pt x="970915" y="1325753"/>
                    <a:pt x="1219454" y="1626108"/>
                    <a:pt x="1317498" y="1125093"/>
                  </a:cubicBezTo>
                  <a:cubicBezTo>
                    <a:pt x="1449705" y="751459"/>
                    <a:pt x="1276604" y="832485"/>
                    <a:pt x="1240536" y="575056"/>
                  </a:cubicBezTo>
                  <a:cubicBezTo>
                    <a:pt x="1290574" y="77724"/>
                    <a:pt x="1064768" y="155194"/>
                    <a:pt x="1364869" y="35687"/>
                  </a:cubicBezTo>
                  <a:cubicBezTo>
                    <a:pt x="5580507" y="78867"/>
                    <a:pt x="10026523" y="65532"/>
                    <a:pt x="14048613" y="41656"/>
                  </a:cubicBezTo>
                  <a:cubicBezTo>
                    <a:pt x="14427961" y="108204"/>
                    <a:pt x="14901291" y="0"/>
                    <a:pt x="14928215" y="84836"/>
                  </a:cubicBezTo>
                  <a:cubicBezTo>
                    <a:pt x="14944217" y="500888"/>
                    <a:pt x="14927072" y="962152"/>
                    <a:pt x="14926691" y="1458595"/>
                  </a:cubicBezTo>
                  <a:cubicBezTo>
                    <a:pt x="14923770" y="3863213"/>
                    <a:pt x="14948916" y="6430898"/>
                    <a:pt x="14928722" y="8742807"/>
                  </a:cubicBezTo>
                  <a:cubicBezTo>
                    <a:pt x="14955647" y="10680572"/>
                    <a:pt x="14904466" y="12303379"/>
                    <a:pt x="14948534" y="14139418"/>
                  </a:cubicBezTo>
                  <a:close/>
                </a:path>
              </a:pathLst>
            </a:custGeom>
            <a:blipFill>
              <a:blip r:embed="rId4"/>
              <a:stretch>
                <a:fillRect l="-14786" t="-254" r="-13549" b="-18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948693" y="8272772"/>
            <a:ext cx="1486944" cy="1307891"/>
            <a:chOff x="0" y="0"/>
            <a:chExt cx="1982592" cy="174385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82597" cy="1743837"/>
            </a:xfrm>
            <a:custGeom>
              <a:avLst/>
              <a:gdLst/>
              <a:ahLst/>
              <a:cxnLst/>
              <a:rect l="l" t="t" r="r" b="b"/>
              <a:pathLst>
                <a:path w="1982597" h="1743837">
                  <a:moveTo>
                    <a:pt x="0" y="0"/>
                  </a:moveTo>
                  <a:lnTo>
                    <a:pt x="1982597" y="0"/>
                  </a:lnTo>
                  <a:lnTo>
                    <a:pt x="1982597" y="1743837"/>
                  </a:lnTo>
                  <a:lnTo>
                    <a:pt x="0" y="17438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61" r="-261" b="-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549937" y="8272772"/>
            <a:ext cx="1308436" cy="1307891"/>
            <a:chOff x="0" y="0"/>
            <a:chExt cx="1744581" cy="174385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744599" cy="1743837"/>
            </a:xfrm>
            <a:custGeom>
              <a:avLst/>
              <a:gdLst/>
              <a:ahLst/>
              <a:cxnLst/>
              <a:rect l="l" t="t" r="r" b="b"/>
              <a:pathLst>
                <a:path w="1744599" h="1743837">
                  <a:moveTo>
                    <a:pt x="0" y="0"/>
                  </a:moveTo>
                  <a:lnTo>
                    <a:pt x="1744599" y="0"/>
                  </a:lnTo>
                  <a:lnTo>
                    <a:pt x="1744599" y="1743837"/>
                  </a:lnTo>
                  <a:lnTo>
                    <a:pt x="0" y="17438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20" r="1" b="-2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489448" y="1697518"/>
            <a:ext cx="9264152" cy="35998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4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7200" b="1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Farming through the Flood</a:t>
            </a:r>
            <a:r>
              <a:rPr lang="en-US" sz="7200" b="1" i="0" dirty="0">
                <a:effectLst/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: Building Resilience for your Land and Livelihood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89448" y="6482072"/>
            <a:ext cx="6063751" cy="29339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 spc="315" dirty="0">
                <a:solidFill>
                  <a:srgbClr val="000000"/>
                </a:solidFill>
                <a:latin typeface="Arimo"/>
              </a:rPr>
              <a:t>Shelly McComb</a:t>
            </a:r>
          </a:p>
          <a:p>
            <a:pPr algn="l">
              <a:lnSpc>
                <a:spcPts val="4246"/>
              </a:lnSpc>
            </a:pPr>
            <a:r>
              <a:rPr lang="en-US" sz="3033" spc="265" dirty="0">
                <a:solidFill>
                  <a:srgbClr val="000000"/>
                </a:solidFill>
                <a:latin typeface="Arimo"/>
              </a:rPr>
              <a:t>Coastal Resilience Specialist</a:t>
            </a:r>
          </a:p>
          <a:p>
            <a:pPr algn="l">
              <a:lnSpc>
                <a:spcPts val="4246"/>
              </a:lnSpc>
            </a:pPr>
            <a:endParaRPr lang="en-US" sz="3033" spc="265" dirty="0">
              <a:solidFill>
                <a:srgbClr val="000000"/>
              </a:solidFill>
              <a:latin typeface="Arimo"/>
            </a:endParaRPr>
          </a:p>
          <a:p>
            <a:pPr algn="l">
              <a:lnSpc>
                <a:spcPts val="2986"/>
              </a:lnSpc>
            </a:pPr>
            <a:r>
              <a:rPr lang="en-US" sz="2133" spc="187" dirty="0">
                <a:solidFill>
                  <a:srgbClr val="000000"/>
                </a:solidFill>
                <a:latin typeface="Arimo"/>
              </a:rPr>
              <a:t>Cape Cod Cooperative Extension </a:t>
            </a:r>
          </a:p>
          <a:p>
            <a:pPr algn="l">
              <a:lnSpc>
                <a:spcPts val="2986"/>
              </a:lnSpc>
            </a:pPr>
            <a:r>
              <a:rPr lang="en-US" sz="2133" spc="187" dirty="0">
                <a:solidFill>
                  <a:srgbClr val="000000"/>
                </a:solidFill>
                <a:latin typeface="Arimo"/>
              </a:rPr>
              <a:t>and Woods Hole Oceanographic Institution Sea Grant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BAC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C693ED-9F94-9EC9-DB28-31E918F6DC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6AAC8BB1-D73D-C3BE-0081-62B07C00F855}"/>
              </a:ext>
            </a:extLst>
          </p:cNvPr>
          <p:cNvSpPr txBox="1"/>
          <p:nvPr/>
        </p:nvSpPr>
        <p:spPr>
          <a:xfrm>
            <a:off x="489448" y="527451"/>
            <a:ext cx="9416552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139"/>
              </a:lnSpc>
            </a:pPr>
            <a:r>
              <a:rPr lang="en-US" sz="4895" dirty="0">
                <a:solidFill>
                  <a:srgbClr val="000000"/>
                </a:solidFill>
                <a:latin typeface="Arimo Bold"/>
              </a:rPr>
              <a:t>Sea level rise in Boston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EA6621B0-42CB-181E-8D75-B57FCE90C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337" y="1562100"/>
            <a:ext cx="15173325" cy="789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D0FF8B66-BC39-9FAD-322A-BF8545ED28F6}"/>
              </a:ext>
            </a:extLst>
          </p:cNvPr>
          <p:cNvSpPr txBox="1"/>
          <p:nvPr/>
        </p:nvSpPr>
        <p:spPr>
          <a:xfrm>
            <a:off x="4800600" y="9590272"/>
            <a:ext cx="953022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https://</a:t>
            </a:r>
            <a:r>
              <a:rPr lang="en-US" sz="16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sealevel</a:t>
            </a:r>
            <a:r>
              <a:rPr lang="en-US" sz="1600" dirty="0"/>
              <a:t>.globalchange.gov/national-sea-level-explorer/?psmsl_id=235&amp;scope=section_1</a:t>
            </a:r>
          </a:p>
        </p:txBody>
      </p:sp>
    </p:spTree>
    <p:extLst>
      <p:ext uri="{BB962C8B-B14F-4D97-AF65-F5344CB8AC3E}">
        <p14:creationId xmlns:p14="http://schemas.microsoft.com/office/powerpoint/2010/main" val="284692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BAC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62983B-4BF6-707E-B2D4-FF5ACE3FE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7B4D7913-F8BF-FD9B-3BB2-F335412E2EFB}"/>
              </a:ext>
            </a:extLst>
          </p:cNvPr>
          <p:cNvSpPr txBox="1"/>
          <p:nvPr/>
        </p:nvSpPr>
        <p:spPr>
          <a:xfrm>
            <a:off x="489448" y="527451"/>
            <a:ext cx="11778752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139"/>
              </a:lnSpc>
            </a:pPr>
            <a:r>
              <a:rPr lang="en-US" sz="4895" dirty="0">
                <a:solidFill>
                  <a:srgbClr val="000000"/>
                </a:solidFill>
                <a:latin typeface="Arimo Bold"/>
              </a:rPr>
              <a:t>Projected sea level rise (Woods Hole) 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A9CF4DB7-6E65-F4F6-A585-1EA4C28E2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57" y="1943100"/>
            <a:ext cx="16546286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54671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BAC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7A3F93-B4BF-BE5E-0972-4B302D0688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 picture containing fence, outdoor, building, ground&#10;&#10;Description automatically generated">
            <a:extLst>
              <a:ext uri="{FF2B5EF4-FFF2-40B4-BE49-F238E27FC236}">
                <a16:creationId xmlns:a16="http://schemas.microsoft.com/office/drawing/2014/main" id="{31BE4D01-3E24-DB95-0264-3621CE320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088" y="523875"/>
            <a:ext cx="12315825" cy="923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2510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BAC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6ADED5-9929-6681-14B2-A9827057E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4080689F-E0FC-2108-89D8-6BF94A5C1BBE}"/>
              </a:ext>
            </a:extLst>
          </p:cNvPr>
          <p:cNvSpPr txBox="1"/>
          <p:nvPr/>
        </p:nvSpPr>
        <p:spPr>
          <a:xfrm>
            <a:off x="489448" y="527451"/>
            <a:ext cx="13836152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139"/>
              </a:lnSpc>
            </a:pPr>
            <a:r>
              <a:rPr lang="en-US" sz="4895" dirty="0">
                <a:solidFill>
                  <a:srgbClr val="000000"/>
                </a:solidFill>
                <a:latin typeface="Arimo Bold"/>
              </a:rPr>
              <a:t>Sea surface temperatures drives hurricanes…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7DC3793E-BAB4-04E4-C0E6-38713FF6C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24000"/>
            <a:ext cx="11487150" cy="765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54A718B5-1D76-6E17-AEDF-78A206E29B4F}"/>
              </a:ext>
            </a:extLst>
          </p:cNvPr>
          <p:cNvSpPr txBox="1"/>
          <p:nvPr/>
        </p:nvSpPr>
        <p:spPr>
          <a:xfrm>
            <a:off x="13411200" y="4198888"/>
            <a:ext cx="42973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MORE HEAT</a:t>
            </a:r>
          </a:p>
          <a:p>
            <a:r>
              <a:rPr lang="en-US" sz="4800" b="1" dirty="0">
                <a:solidFill>
                  <a:srgbClr val="FF000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= </a:t>
            </a:r>
          </a:p>
          <a:p>
            <a:r>
              <a:rPr lang="en-US" sz="4800" b="1" dirty="0">
                <a:solidFill>
                  <a:srgbClr val="FF000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MORE FUEL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67508BFD-1713-530A-A52E-3F1F846B845F}"/>
              </a:ext>
            </a:extLst>
          </p:cNvPr>
          <p:cNvSpPr txBox="1"/>
          <p:nvPr/>
        </p:nvSpPr>
        <p:spPr>
          <a:xfrm>
            <a:off x="5410200" y="9390217"/>
            <a:ext cx="2773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Photo credit: NASA</a:t>
            </a:r>
          </a:p>
        </p:txBody>
      </p:sp>
    </p:spTree>
    <p:extLst>
      <p:ext uri="{BB962C8B-B14F-4D97-AF65-F5344CB8AC3E}">
        <p14:creationId xmlns:p14="http://schemas.microsoft.com/office/powerpoint/2010/main" val="41020409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BAC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545E7A-DB54-F5C8-F3E6-C76532E6B9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BEECE36E-85F0-3F15-9368-793FF1183F6F}"/>
              </a:ext>
            </a:extLst>
          </p:cNvPr>
          <p:cNvSpPr txBox="1"/>
          <p:nvPr/>
        </p:nvSpPr>
        <p:spPr>
          <a:xfrm>
            <a:off x="489448" y="527451"/>
            <a:ext cx="9416552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139"/>
              </a:lnSpc>
            </a:pPr>
            <a:r>
              <a:rPr lang="en-US" sz="4895" dirty="0">
                <a:solidFill>
                  <a:srgbClr val="000000"/>
                </a:solidFill>
                <a:latin typeface="Arimo Bold"/>
              </a:rPr>
              <a:t>Saffir-Simpson Scale</a:t>
            </a:r>
          </a:p>
        </p:txBody>
      </p:sp>
      <p:pic>
        <p:nvPicPr>
          <p:cNvPr id="3" name="Picture 2" descr="Diagram&#10;&#10;AI-generated content may be incorrect.">
            <a:extLst>
              <a:ext uri="{FF2B5EF4-FFF2-40B4-BE49-F238E27FC236}">
                <a16:creationId xmlns:a16="http://schemas.microsoft.com/office/drawing/2014/main" id="{0B497BB4-68DC-EA0E-DEA3-8EBD803300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112" y="1457548"/>
            <a:ext cx="13237776" cy="810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6048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BAC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BD376D-2BC1-B10C-E739-C56E73F4AA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D7C99391-D35C-A9E9-0F04-7F7E62E8BF03}"/>
              </a:ext>
            </a:extLst>
          </p:cNvPr>
          <p:cNvSpPr txBox="1"/>
          <p:nvPr/>
        </p:nvSpPr>
        <p:spPr>
          <a:xfrm>
            <a:off x="489448" y="527451"/>
            <a:ext cx="9416552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139"/>
              </a:lnSpc>
            </a:pPr>
            <a:r>
              <a:rPr lang="en-US" sz="4895" dirty="0">
                <a:solidFill>
                  <a:srgbClr val="000000"/>
                </a:solidFill>
                <a:latin typeface="Arimo Bold"/>
              </a:rPr>
              <a:t>Nor’easters face the same heat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FBD69BB6-D996-03A0-340B-A0CBEF687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863" y="1724024"/>
            <a:ext cx="7534275" cy="753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F6C5C7AC-99EF-39CA-409F-DD447F3480C4}"/>
              </a:ext>
            </a:extLst>
          </p:cNvPr>
          <p:cNvSpPr txBox="1"/>
          <p:nvPr/>
        </p:nvSpPr>
        <p:spPr>
          <a:xfrm>
            <a:off x="8055300" y="9431515"/>
            <a:ext cx="217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Photo credit: NOAA</a:t>
            </a:r>
          </a:p>
        </p:txBody>
      </p:sp>
    </p:spTree>
    <p:extLst>
      <p:ext uri="{BB962C8B-B14F-4D97-AF65-F5344CB8AC3E}">
        <p14:creationId xmlns:p14="http://schemas.microsoft.com/office/powerpoint/2010/main" val="40571152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BAC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A594B5-5C83-E6F4-B8E4-30F572BA94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652EDE15-C02B-9A70-9F86-2685332261FE}"/>
              </a:ext>
            </a:extLst>
          </p:cNvPr>
          <p:cNvSpPr txBox="1"/>
          <p:nvPr/>
        </p:nvSpPr>
        <p:spPr>
          <a:xfrm>
            <a:off x="8703825" y="1908990"/>
            <a:ext cx="8854412" cy="7578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8"/>
              </a:lnSpc>
            </a:pPr>
            <a:r>
              <a:rPr lang="en-US" sz="4898" dirty="0">
                <a:solidFill>
                  <a:srgbClr val="000000"/>
                </a:solidFill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So…what does this mean for me?</a:t>
            </a:r>
          </a:p>
          <a:p>
            <a:pPr algn="l">
              <a:lnSpc>
                <a:spcPts val="5880"/>
              </a:lnSpc>
            </a:pPr>
            <a:endParaRPr lang="en-US" sz="4898" dirty="0">
              <a:solidFill>
                <a:srgbClr val="000000"/>
              </a:solidFill>
              <a:latin typeface="Arimo"/>
            </a:endParaRPr>
          </a:p>
          <a:p>
            <a:pPr marL="925830" lvl="2" indent="-308610" algn="l">
              <a:lnSpc>
                <a:spcPts val="5670"/>
              </a:lnSpc>
              <a:buFont typeface="Arial"/>
              <a:buChar char="⚬"/>
            </a:pPr>
            <a:r>
              <a:rPr lang="en-US" sz="4050" dirty="0">
                <a:solidFill>
                  <a:srgbClr val="000000"/>
                </a:solidFill>
                <a:latin typeface="Arimo"/>
              </a:rPr>
              <a:t>Increasing salinity levels could reduce crop yields</a:t>
            </a:r>
          </a:p>
          <a:p>
            <a:pPr marL="925830" lvl="2" indent="-308610" algn="l">
              <a:lnSpc>
                <a:spcPts val="5670"/>
              </a:lnSpc>
              <a:buFont typeface="Arial"/>
              <a:buChar char="⚬"/>
            </a:pPr>
            <a:r>
              <a:rPr lang="en-US" sz="4050" dirty="0">
                <a:solidFill>
                  <a:srgbClr val="000000"/>
                </a:solidFill>
                <a:latin typeface="Arimo"/>
              </a:rPr>
              <a:t>Stronger storms and longer droughts (more extremes)</a:t>
            </a:r>
          </a:p>
          <a:p>
            <a:pPr marL="925830" lvl="2" indent="-308610" algn="l">
              <a:lnSpc>
                <a:spcPts val="5670"/>
              </a:lnSpc>
              <a:buFont typeface="Arial"/>
              <a:buChar char="⚬"/>
            </a:pPr>
            <a:r>
              <a:rPr lang="en-US" sz="4050" dirty="0">
                <a:solidFill>
                  <a:srgbClr val="000000"/>
                </a:solidFill>
                <a:latin typeface="Arimo"/>
              </a:rPr>
              <a:t>Erosion of key nutrients</a:t>
            </a:r>
          </a:p>
          <a:p>
            <a:pPr marL="1383030" lvl="3" indent="-308610">
              <a:lnSpc>
                <a:spcPts val="5670"/>
              </a:lnSpc>
              <a:buFont typeface="Arial"/>
              <a:buChar char="⚬"/>
            </a:pPr>
            <a:r>
              <a:rPr lang="en-US" sz="4050" dirty="0">
                <a:solidFill>
                  <a:srgbClr val="000000"/>
                </a:solidFill>
                <a:latin typeface="Arimo"/>
              </a:rPr>
              <a:t>Nutrient ponding from runoff</a:t>
            </a:r>
          </a:p>
          <a:p>
            <a:pPr marL="925830" lvl="2" indent="-308610" algn="l">
              <a:lnSpc>
                <a:spcPts val="5670"/>
              </a:lnSpc>
              <a:buFont typeface="Arial"/>
              <a:buChar char="⚬"/>
            </a:pPr>
            <a:endParaRPr lang="en-US" sz="4050" dirty="0">
              <a:solidFill>
                <a:srgbClr val="000000"/>
              </a:solidFill>
              <a:latin typeface="Arimo"/>
            </a:endParaRPr>
          </a:p>
        </p:txBody>
      </p:sp>
      <p:pic>
        <p:nvPicPr>
          <p:cNvPr id="6" name="Picture 5" descr="A grassy area with a body of water in the background&#10;&#10;AI-generated content may be incorrect.">
            <a:extLst>
              <a:ext uri="{FF2B5EF4-FFF2-40B4-BE49-F238E27FC236}">
                <a16:creationId xmlns:a16="http://schemas.microsoft.com/office/drawing/2014/main" id="{D797EF68-9A91-CEE1-17A0-30D475738E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57200" y="2682600"/>
            <a:ext cx="7904508" cy="59283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396CF5-B1CD-8004-65EC-5578ADF7D793}"/>
              </a:ext>
            </a:extLst>
          </p:cNvPr>
          <p:cNvSpPr txBox="1"/>
          <p:nvPr/>
        </p:nvSpPr>
        <p:spPr>
          <a:xfrm>
            <a:off x="457200" y="8724900"/>
            <a:ext cx="482546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3" tooltip="https://www.geograph.org.uk/photo/7567149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4" tooltip="https://creativecommons.org/licenses/by-sa/3.0/"/>
              </a:rPr>
              <a:t>CC BY-SA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134792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BAC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926DC3-C321-80A3-B582-D9D3DAF0CD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You Can't Just Say It's a National Emergency : r/memes">
            <a:extLst>
              <a:ext uri="{FF2B5EF4-FFF2-40B4-BE49-F238E27FC236}">
                <a16:creationId xmlns:a16="http://schemas.microsoft.com/office/drawing/2014/main" id="{F7530122-0E2D-085D-04B4-243243AD6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274695"/>
            <a:ext cx="17449800" cy="9737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1855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BA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9144000" y="3258561"/>
            <a:ext cx="8397212" cy="37698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858"/>
              </a:lnSpc>
            </a:pPr>
            <a:r>
              <a:rPr lang="en-US" sz="4898" dirty="0">
                <a:solidFill>
                  <a:srgbClr val="000000"/>
                </a:solidFill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Flood Resilient Farming</a:t>
            </a:r>
          </a:p>
          <a:p>
            <a:pPr algn="l">
              <a:lnSpc>
                <a:spcPts val="5880"/>
              </a:lnSpc>
            </a:pPr>
            <a:endParaRPr lang="en-US" sz="4898" dirty="0">
              <a:solidFill>
                <a:srgbClr val="000000"/>
              </a:solidFill>
              <a:latin typeface="Arimo"/>
            </a:endParaRPr>
          </a:p>
          <a:p>
            <a:pPr marL="925830" lvl="2" indent="-308610" algn="l">
              <a:lnSpc>
                <a:spcPts val="5670"/>
              </a:lnSpc>
              <a:buFont typeface="Arial"/>
              <a:buChar char="⚬"/>
            </a:pPr>
            <a:r>
              <a:rPr lang="en-US" sz="4050" dirty="0">
                <a:solidFill>
                  <a:srgbClr val="000000"/>
                </a:solidFill>
                <a:latin typeface="Arimo"/>
              </a:rPr>
              <a:t>Stay and face losses</a:t>
            </a:r>
          </a:p>
          <a:p>
            <a:pPr marL="925830" lvl="2" indent="-308610" algn="l">
              <a:lnSpc>
                <a:spcPts val="5670"/>
              </a:lnSpc>
              <a:buFont typeface="Arial"/>
              <a:buChar char="⚬"/>
            </a:pPr>
            <a:r>
              <a:rPr lang="en-US" sz="4050" dirty="0">
                <a:solidFill>
                  <a:srgbClr val="000000"/>
                </a:solidFill>
                <a:latin typeface="Arimo"/>
              </a:rPr>
              <a:t>Stay and adapt</a:t>
            </a:r>
          </a:p>
          <a:p>
            <a:pPr marL="925830" lvl="2" indent="-308610" algn="l">
              <a:lnSpc>
                <a:spcPts val="5670"/>
              </a:lnSpc>
              <a:buFont typeface="Arial"/>
              <a:buChar char="⚬"/>
            </a:pPr>
            <a:r>
              <a:rPr lang="en-US" sz="4050" dirty="0">
                <a:solidFill>
                  <a:srgbClr val="000000"/>
                </a:solidFill>
                <a:latin typeface="Arimo"/>
              </a:rPr>
              <a:t>Relocate to safer areas</a:t>
            </a:r>
          </a:p>
        </p:txBody>
      </p:sp>
      <p:pic>
        <p:nvPicPr>
          <p:cNvPr id="9" name="Picture 8" descr="A close up of a flower&#10;&#10;AI-generated content may be incorrect.">
            <a:extLst>
              <a:ext uri="{FF2B5EF4-FFF2-40B4-BE49-F238E27FC236}">
                <a16:creationId xmlns:a16="http://schemas.microsoft.com/office/drawing/2014/main" id="{02923678-6045-E3E7-126C-EFFC2BE1FF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81000" y="2077752"/>
            <a:ext cx="8128000" cy="6096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15D129-CEB5-A4F0-48BE-A0AE8B2D2E26}"/>
              </a:ext>
            </a:extLst>
          </p:cNvPr>
          <p:cNvSpPr txBox="1"/>
          <p:nvPr/>
        </p:nvSpPr>
        <p:spPr>
          <a:xfrm>
            <a:off x="381000" y="8267700"/>
            <a:ext cx="7315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3" tooltip="https://www.flickr.com/photos/gosia/3835061961/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4" tooltip="https://creativecommons.org/licenses/by-nc-nd/3.0/"/>
              </a:rPr>
              <a:t>CC BY-NC-ND</a:t>
            </a:r>
            <a:endParaRPr lang="en-US" sz="9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BAC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A4112F-A5A7-3B7C-19E4-D9C7122063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60370888-895F-2785-27AB-530259ACADB1}"/>
              </a:ext>
            </a:extLst>
          </p:cNvPr>
          <p:cNvSpPr txBox="1"/>
          <p:nvPr/>
        </p:nvSpPr>
        <p:spPr>
          <a:xfrm>
            <a:off x="9825294" y="615942"/>
            <a:ext cx="7854340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139"/>
              </a:lnSpc>
            </a:pPr>
            <a:r>
              <a:rPr lang="en-US" sz="4895" dirty="0">
                <a:solidFill>
                  <a:srgbClr val="000000"/>
                </a:solidFill>
                <a:latin typeface="Arimo Bold"/>
              </a:rPr>
              <a:t>Flood Resilient Farming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7E687BFB-52BF-9B81-BAF6-4FE414696E4C}"/>
              </a:ext>
            </a:extLst>
          </p:cNvPr>
          <p:cNvSpPr txBox="1"/>
          <p:nvPr/>
        </p:nvSpPr>
        <p:spPr>
          <a:xfrm>
            <a:off x="7715250" y="2407527"/>
            <a:ext cx="9984057" cy="6856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2960" lvl="2" indent="-274320" algn="l">
              <a:lnSpc>
                <a:spcPts val="5400"/>
              </a:lnSpc>
              <a:buFont typeface="Arial"/>
              <a:buChar char="⚬"/>
            </a:pPr>
            <a:r>
              <a:rPr lang="en-US" sz="4000" dirty="0">
                <a:solidFill>
                  <a:srgbClr val="000000"/>
                </a:solidFill>
                <a:latin typeface="Arimo"/>
              </a:rPr>
              <a:t>Stormwater management</a:t>
            </a:r>
          </a:p>
          <a:p>
            <a:pPr marL="1280160" lvl="3" indent="-274320">
              <a:lnSpc>
                <a:spcPts val="5400"/>
              </a:lnSpc>
              <a:buFont typeface="Arial"/>
              <a:buChar char="⚬"/>
            </a:pPr>
            <a:r>
              <a:rPr lang="en-US" sz="4000" dirty="0">
                <a:solidFill>
                  <a:srgbClr val="000000"/>
                </a:solidFill>
                <a:latin typeface="Arimo"/>
              </a:rPr>
              <a:t>Berms and drains to redirect water flow</a:t>
            </a:r>
          </a:p>
          <a:p>
            <a:pPr marL="1280160" lvl="3" indent="-274320">
              <a:lnSpc>
                <a:spcPts val="5400"/>
              </a:lnSpc>
              <a:buFont typeface="Arial"/>
              <a:buChar char="⚬"/>
            </a:pPr>
            <a:r>
              <a:rPr lang="en-US" sz="4000" dirty="0">
                <a:solidFill>
                  <a:srgbClr val="000000"/>
                </a:solidFill>
                <a:latin typeface="Arimo"/>
              </a:rPr>
              <a:t>Water gates, sand bags, or socks</a:t>
            </a:r>
          </a:p>
          <a:p>
            <a:pPr marL="822960" lvl="2" indent="-274320">
              <a:lnSpc>
                <a:spcPts val="5400"/>
              </a:lnSpc>
              <a:buFont typeface="Arial"/>
              <a:buChar char="⚬"/>
            </a:pPr>
            <a:r>
              <a:rPr lang="en-US" sz="4000" dirty="0">
                <a:solidFill>
                  <a:srgbClr val="000000"/>
                </a:solidFill>
                <a:latin typeface="Arimo"/>
              </a:rPr>
              <a:t>Water collection like rain barrels for drier seasons</a:t>
            </a:r>
          </a:p>
          <a:p>
            <a:pPr marL="822960" lvl="2" indent="-274320">
              <a:lnSpc>
                <a:spcPts val="5400"/>
              </a:lnSpc>
              <a:buFont typeface="Arial"/>
              <a:buChar char="⚬"/>
            </a:pPr>
            <a:r>
              <a:rPr lang="en-US" sz="4000" dirty="0">
                <a:solidFill>
                  <a:srgbClr val="000000"/>
                </a:solidFill>
                <a:latin typeface="Arimo"/>
              </a:rPr>
              <a:t>Diversifying and rotating crops for adaptability</a:t>
            </a:r>
          </a:p>
          <a:p>
            <a:pPr marL="822960" lvl="2" indent="-274320">
              <a:lnSpc>
                <a:spcPts val="5400"/>
              </a:lnSpc>
              <a:buFont typeface="Arial"/>
              <a:buChar char="⚬"/>
            </a:pPr>
            <a:r>
              <a:rPr lang="en-US" sz="4000" dirty="0">
                <a:solidFill>
                  <a:srgbClr val="000000"/>
                </a:solidFill>
                <a:latin typeface="Arimo"/>
              </a:rPr>
              <a:t>Reinforce infrastructure</a:t>
            </a:r>
          </a:p>
          <a:p>
            <a:pPr marL="822960" lvl="2" indent="-274320" algn="l">
              <a:lnSpc>
                <a:spcPts val="5400"/>
              </a:lnSpc>
              <a:buFont typeface="Arial"/>
              <a:buChar char="⚬"/>
            </a:pPr>
            <a:endParaRPr lang="en-US" sz="3600" dirty="0">
              <a:solidFill>
                <a:srgbClr val="000000"/>
              </a:solidFill>
              <a:latin typeface="Arimo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D41E79-245E-D081-A6E7-E6F44C34A8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85875" y="1285875"/>
            <a:ext cx="10287000" cy="771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209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BA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0287000" cy="10287000"/>
            <a:chOff x="0" y="0"/>
            <a:chExt cx="13716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0" y="-38100"/>
            <a:ext cx="2255023" cy="615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95"/>
              </a:lnSpc>
            </a:pPr>
            <a:r>
              <a:rPr lang="en-US" sz="1139">
                <a:solidFill>
                  <a:srgbClr val="FFFFFF"/>
                </a:solidFill>
                <a:latin typeface="Proxima Nova Italics"/>
              </a:rPr>
              <a:t>Comic relief provided by Portland District, U.S. Army Corps of Engineers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624427" y="107521"/>
            <a:ext cx="7375321" cy="9768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4050">
                <a:solidFill>
                  <a:srgbClr val="000000"/>
                </a:solidFill>
                <a:latin typeface="Arimo Italics"/>
              </a:rPr>
              <a:t>Common Myths</a:t>
            </a:r>
          </a:p>
          <a:p>
            <a:pPr algn="l">
              <a:lnSpc>
                <a:spcPts val="6480"/>
              </a:lnSpc>
            </a:pPr>
            <a:endParaRPr lang="en-US" sz="4050">
              <a:solidFill>
                <a:srgbClr val="000000"/>
              </a:solidFill>
              <a:latin typeface="Arimo Italics"/>
            </a:endParaRPr>
          </a:p>
          <a:p>
            <a:pPr marL="683261" lvl="2" indent="-227754" algn="l">
              <a:lnSpc>
                <a:spcPts val="4800"/>
              </a:lnSpc>
              <a:buFont typeface="Arial"/>
              <a:buChar char="⚬"/>
            </a:pPr>
            <a:r>
              <a:rPr lang="en-US" sz="2799">
                <a:solidFill>
                  <a:srgbClr val="000000"/>
                </a:solidFill>
                <a:latin typeface="Arimo"/>
              </a:rPr>
              <a:t>“I survived Hurricane Bob and the nor’easters of 2018 and 2023, so I am sufficiently prepared.”</a:t>
            </a:r>
          </a:p>
          <a:p>
            <a:pPr marL="683261" lvl="2" indent="-227754" algn="l">
              <a:lnSpc>
                <a:spcPts val="4800"/>
              </a:lnSpc>
            </a:pPr>
            <a:endParaRPr lang="en-US" sz="2799">
              <a:solidFill>
                <a:srgbClr val="000000"/>
              </a:solidFill>
              <a:latin typeface="Arimo"/>
            </a:endParaRPr>
          </a:p>
          <a:p>
            <a:pPr marL="683261" lvl="2" indent="-227754" algn="l">
              <a:lnSpc>
                <a:spcPts val="4800"/>
              </a:lnSpc>
              <a:buFont typeface="Arial"/>
              <a:buChar char="⚬"/>
            </a:pPr>
            <a:r>
              <a:rPr lang="en-US" sz="2799">
                <a:solidFill>
                  <a:srgbClr val="000000"/>
                </a:solidFill>
                <a:latin typeface="Arimo"/>
              </a:rPr>
              <a:t>“We had a 100-year storm recently so we won’t see another storm that big again for another 100 years.”</a:t>
            </a:r>
          </a:p>
          <a:p>
            <a:pPr marL="683261" lvl="2" indent="-227754" algn="l">
              <a:lnSpc>
                <a:spcPts val="4800"/>
              </a:lnSpc>
            </a:pPr>
            <a:endParaRPr lang="en-US" sz="2799">
              <a:solidFill>
                <a:srgbClr val="000000"/>
              </a:solidFill>
              <a:latin typeface="Arimo"/>
            </a:endParaRPr>
          </a:p>
          <a:p>
            <a:pPr marL="683261" lvl="2" indent="-227754" algn="l">
              <a:lnSpc>
                <a:spcPts val="4800"/>
              </a:lnSpc>
              <a:buFont typeface="Arial"/>
              <a:buChar char="⚬"/>
            </a:pPr>
            <a:r>
              <a:rPr lang="en-US" sz="2799">
                <a:solidFill>
                  <a:srgbClr val="000000"/>
                </a:solidFill>
                <a:latin typeface="Arimo"/>
              </a:rPr>
              <a:t>“Strengthening my house is too expensive and not worth the effort.”</a:t>
            </a:r>
          </a:p>
          <a:p>
            <a:pPr marL="683261" lvl="2" indent="-227754" algn="l">
              <a:lnSpc>
                <a:spcPts val="4800"/>
              </a:lnSpc>
            </a:pPr>
            <a:endParaRPr lang="en-US" sz="2799">
              <a:solidFill>
                <a:srgbClr val="000000"/>
              </a:solidFill>
              <a:latin typeface="Arimo"/>
            </a:endParaRPr>
          </a:p>
          <a:p>
            <a:pPr marL="683261" lvl="2" indent="-227754" algn="l">
              <a:lnSpc>
                <a:spcPts val="4800"/>
              </a:lnSpc>
              <a:buFont typeface="Arial"/>
              <a:buChar char="⚬"/>
            </a:pPr>
            <a:r>
              <a:rPr lang="en-US" sz="2799">
                <a:solidFill>
                  <a:srgbClr val="000000"/>
                </a:solidFill>
                <a:latin typeface="Arimo"/>
              </a:rPr>
              <a:t>“My house has never flooded in the 40 years I’ve lived here, so it never will.”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BAC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203DFA-118D-CCF4-6DD6-8D75409489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1F7D9681-324D-1E2A-DE2A-8AFD9A3320FA}"/>
              </a:ext>
            </a:extLst>
          </p:cNvPr>
          <p:cNvSpPr txBox="1"/>
          <p:nvPr/>
        </p:nvSpPr>
        <p:spPr>
          <a:xfrm>
            <a:off x="9825294" y="615942"/>
            <a:ext cx="7854340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139"/>
              </a:lnSpc>
            </a:pPr>
            <a:r>
              <a:rPr lang="en-US" sz="4895" dirty="0">
                <a:solidFill>
                  <a:srgbClr val="000000"/>
                </a:solidFill>
                <a:latin typeface="Arimo Bold"/>
              </a:rPr>
              <a:t>Flood Resilient Farming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F37AB6D3-1281-75ED-6E05-E4C2B55F8024}"/>
              </a:ext>
            </a:extLst>
          </p:cNvPr>
          <p:cNvSpPr txBox="1"/>
          <p:nvPr/>
        </p:nvSpPr>
        <p:spPr>
          <a:xfrm>
            <a:off x="7715250" y="2061277"/>
            <a:ext cx="9984057" cy="8241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2960" lvl="2" indent="-274320" algn="l">
              <a:lnSpc>
                <a:spcPts val="5400"/>
              </a:lnSpc>
              <a:buFont typeface="Arial"/>
              <a:buChar char="⚬"/>
            </a:pPr>
            <a:r>
              <a:rPr lang="en-US" sz="3600" dirty="0">
                <a:solidFill>
                  <a:srgbClr val="000000"/>
                </a:solidFill>
                <a:latin typeface="Arimo"/>
              </a:rPr>
              <a:t>Improve soil health</a:t>
            </a:r>
          </a:p>
          <a:p>
            <a:pPr marL="1280160" lvl="3" indent="-274320">
              <a:lnSpc>
                <a:spcPts val="5400"/>
              </a:lnSpc>
              <a:buFont typeface="Arial"/>
              <a:buChar char="⚬"/>
            </a:pPr>
            <a:r>
              <a:rPr lang="en-US" sz="3600" dirty="0">
                <a:solidFill>
                  <a:srgbClr val="000000"/>
                </a:solidFill>
                <a:latin typeface="Arimo"/>
              </a:rPr>
              <a:t>Add organic matter for water retention</a:t>
            </a:r>
          </a:p>
          <a:p>
            <a:pPr marL="822960" lvl="2" indent="-274320">
              <a:lnSpc>
                <a:spcPts val="5400"/>
              </a:lnSpc>
              <a:buFont typeface="Arial"/>
              <a:buChar char="⚬"/>
            </a:pPr>
            <a:r>
              <a:rPr lang="en-US" sz="3600" dirty="0">
                <a:solidFill>
                  <a:srgbClr val="000000"/>
                </a:solidFill>
                <a:latin typeface="Arimo"/>
              </a:rPr>
              <a:t>Erosion control</a:t>
            </a:r>
          </a:p>
          <a:p>
            <a:pPr marL="1280160" lvl="3" indent="-274320">
              <a:lnSpc>
                <a:spcPts val="5400"/>
              </a:lnSpc>
              <a:buFont typeface="Arial"/>
              <a:buChar char="⚬"/>
            </a:pPr>
            <a:r>
              <a:rPr lang="en-US" sz="3600" dirty="0">
                <a:solidFill>
                  <a:srgbClr val="000000"/>
                </a:solidFill>
                <a:latin typeface="Arimo"/>
              </a:rPr>
              <a:t>Contour planting across slopes</a:t>
            </a:r>
          </a:p>
          <a:p>
            <a:pPr marL="1280160" lvl="3" indent="-274320">
              <a:lnSpc>
                <a:spcPts val="5400"/>
              </a:lnSpc>
              <a:buFont typeface="Arial"/>
              <a:buChar char="⚬"/>
            </a:pPr>
            <a:r>
              <a:rPr lang="en-US" sz="3600" dirty="0">
                <a:solidFill>
                  <a:srgbClr val="000000"/>
                </a:solidFill>
                <a:latin typeface="Arimo"/>
              </a:rPr>
              <a:t>Add a vegetative buffer around fields and along waterways</a:t>
            </a:r>
          </a:p>
          <a:p>
            <a:pPr marL="822960" lvl="2" indent="-274320">
              <a:lnSpc>
                <a:spcPts val="5400"/>
              </a:lnSpc>
              <a:buFont typeface="Arial"/>
              <a:buChar char="⚬"/>
            </a:pPr>
            <a:r>
              <a:rPr lang="en-US" sz="3600" dirty="0">
                <a:solidFill>
                  <a:srgbClr val="000000"/>
                </a:solidFill>
                <a:latin typeface="Arimo"/>
              </a:rPr>
              <a:t>Research weather-resistant crop varieties</a:t>
            </a:r>
          </a:p>
          <a:p>
            <a:pPr marL="822960" lvl="2" indent="-274320">
              <a:lnSpc>
                <a:spcPts val="5400"/>
              </a:lnSpc>
              <a:buFont typeface="Arial"/>
              <a:buChar char="⚬"/>
            </a:pPr>
            <a:r>
              <a:rPr lang="en-US" sz="3600" dirty="0">
                <a:solidFill>
                  <a:srgbClr val="000000"/>
                </a:solidFill>
                <a:latin typeface="Arimo"/>
              </a:rPr>
              <a:t>Create an emergency plan with other growers</a:t>
            </a:r>
          </a:p>
          <a:p>
            <a:pPr marL="1280160" lvl="3" indent="-274320">
              <a:lnSpc>
                <a:spcPts val="5400"/>
              </a:lnSpc>
              <a:buFont typeface="Arial"/>
              <a:buChar char="⚬"/>
            </a:pPr>
            <a:r>
              <a:rPr lang="en-US" sz="3600" dirty="0">
                <a:solidFill>
                  <a:srgbClr val="000000"/>
                </a:solidFill>
                <a:latin typeface="Arimo"/>
              </a:rPr>
              <a:t>Document your property</a:t>
            </a:r>
          </a:p>
          <a:p>
            <a:pPr marL="1280160" lvl="3" indent="-274320">
              <a:lnSpc>
                <a:spcPts val="5400"/>
              </a:lnSpc>
              <a:buFont typeface="Arial"/>
              <a:buChar char="⚬"/>
            </a:pPr>
            <a:r>
              <a:rPr lang="en-US" sz="3600" dirty="0">
                <a:solidFill>
                  <a:srgbClr val="000000"/>
                </a:solidFill>
                <a:latin typeface="Arimo"/>
              </a:rPr>
              <a:t>Store emergency supplies</a:t>
            </a:r>
          </a:p>
          <a:p>
            <a:pPr marL="822960" lvl="2" indent="-274320" algn="l">
              <a:lnSpc>
                <a:spcPts val="5400"/>
              </a:lnSpc>
              <a:buFont typeface="Arial"/>
              <a:buChar char="⚬"/>
            </a:pPr>
            <a:endParaRPr lang="en-US" sz="3600" dirty="0">
              <a:solidFill>
                <a:srgbClr val="000000"/>
              </a:solidFill>
              <a:latin typeface="Arimo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3F7AC7-8245-EE02-1D89-7F5096F850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 rot="5400000">
            <a:off x="-1285875" y="171450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3254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BA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18112" y="8190016"/>
            <a:ext cx="12270761" cy="2178060"/>
            <a:chOff x="0" y="0"/>
            <a:chExt cx="16361015" cy="29040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361029" cy="2904109"/>
            </a:xfrm>
            <a:custGeom>
              <a:avLst/>
              <a:gdLst/>
              <a:ahLst/>
              <a:cxnLst/>
              <a:rect l="l" t="t" r="r" b="b"/>
              <a:pathLst>
                <a:path w="16361029" h="2904109">
                  <a:moveTo>
                    <a:pt x="0" y="0"/>
                  </a:moveTo>
                  <a:lnTo>
                    <a:pt x="16361029" y="0"/>
                  </a:lnTo>
                  <a:lnTo>
                    <a:pt x="16361029" y="2904109"/>
                  </a:lnTo>
                  <a:lnTo>
                    <a:pt x="0" y="29041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39" b="-13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8558779" y="-1051453"/>
            <a:ext cx="10320466" cy="11556991"/>
            <a:chOff x="0" y="0"/>
            <a:chExt cx="13760621" cy="15409322"/>
          </a:xfrm>
        </p:grpSpPr>
        <p:sp>
          <p:nvSpPr>
            <p:cNvPr id="5" name="Freeform 5"/>
            <p:cNvSpPr/>
            <p:nvPr/>
          </p:nvSpPr>
          <p:spPr>
            <a:xfrm>
              <a:off x="0" y="-381"/>
              <a:ext cx="13760450" cy="15409672"/>
            </a:xfrm>
            <a:custGeom>
              <a:avLst/>
              <a:gdLst/>
              <a:ahLst/>
              <a:cxnLst/>
              <a:rect l="l" t="t" r="r" b="b"/>
              <a:pathLst>
                <a:path w="13760450" h="15409672">
                  <a:moveTo>
                    <a:pt x="13258419" y="15186279"/>
                  </a:moveTo>
                  <a:cubicBezTo>
                    <a:pt x="9960483" y="15234794"/>
                    <a:pt x="6451092" y="15188566"/>
                    <a:pt x="3170682" y="15208250"/>
                  </a:cubicBezTo>
                  <a:cubicBezTo>
                    <a:pt x="2484120" y="15192375"/>
                    <a:pt x="1741805" y="15237714"/>
                    <a:pt x="1025906" y="15209901"/>
                  </a:cubicBezTo>
                  <a:cubicBezTo>
                    <a:pt x="864870" y="15192883"/>
                    <a:pt x="0" y="15409671"/>
                    <a:pt x="554863" y="14650339"/>
                  </a:cubicBezTo>
                  <a:cubicBezTo>
                    <a:pt x="753999" y="14528673"/>
                    <a:pt x="527050" y="14317726"/>
                    <a:pt x="594741" y="14125575"/>
                  </a:cubicBezTo>
                  <a:cubicBezTo>
                    <a:pt x="844550" y="13874877"/>
                    <a:pt x="555752" y="13498576"/>
                    <a:pt x="394970" y="13117576"/>
                  </a:cubicBezTo>
                  <a:cubicBezTo>
                    <a:pt x="381635" y="12800838"/>
                    <a:pt x="643128" y="12545949"/>
                    <a:pt x="481838" y="12208637"/>
                  </a:cubicBezTo>
                  <a:cubicBezTo>
                    <a:pt x="496570" y="12048490"/>
                    <a:pt x="487934" y="11766804"/>
                    <a:pt x="339471" y="11632311"/>
                  </a:cubicBezTo>
                  <a:cubicBezTo>
                    <a:pt x="133604" y="11521186"/>
                    <a:pt x="592074" y="11181334"/>
                    <a:pt x="529717" y="10876661"/>
                  </a:cubicBezTo>
                  <a:cubicBezTo>
                    <a:pt x="548132" y="10595864"/>
                    <a:pt x="525780" y="10270490"/>
                    <a:pt x="469773" y="9938512"/>
                  </a:cubicBezTo>
                  <a:cubicBezTo>
                    <a:pt x="483997" y="9824593"/>
                    <a:pt x="546608" y="9719818"/>
                    <a:pt x="521843" y="9610344"/>
                  </a:cubicBezTo>
                  <a:cubicBezTo>
                    <a:pt x="530225" y="9450705"/>
                    <a:pt x="732663" y="9291193"/>
                    <a:pt x="583438" y="9157462"/>
                  </a:cubicBezTo>
                  <a:cubicBezTo>
                    <a:pt x="557530" y="9134856"/>
                    <a:pt x="587629" y="9096756"/>
                    <a:pt x="620268" y="9055734"/>
                  </a:cubicBezTo>
                  <a:cubicBezTo>
                    <a:pt x="597154" y="9034526"/>
                    <a:pt x="407416" y="8720074"/>
                    <a:pt x="490982" y="8590788"/>
                  </a:cubicBezTo>
                  <a:cubicBezTo>
                    <a:pt x="486283" y="8451215"/>
                    <a:pt x="653415" y="8467344"/>
                    <a:pt x="491490" y="8162925"/>
                  </a:cubicBezTo>
                  <a:cubicBezTo>
                    <a:pt x="383921" y="8132826"/>
                    <a:pt x="726821" y="7759319"/>
                    <a:pt x="873633" y="7480554"/>
                  </a:cubicBezTo>
                  <a:cubicBezTo>
                    <a:pt x="830707" y="7321804"/>
                    <a:pt x="939673" y="7185533"/>
                    <a:pt x="985647" y="7025132"/>
                  </a:cubicBezTo>
                  <a:cubicBezTo>
                    <a:pt x="1034669" y="6791706"/>
                    <a:pt x="985139" y="6648577"/>
                    <a:pt x="1239393" y="6439916"/>
                  </a:cubicBezTo>
                  <a:cubicBezTo>
                    <a:pt x="1314069" y="6278372"/>
                    <a:pt x="1124966" y="6094476"/>
                    <a:pt x="1219581" y="5847969"/>
                  </a:cubicBezTo>
                  <a:cubicBezTo>
                    <a:pt x="1178306" y="5814822"/>
                    <a:pt x="1294511" y="5777484"/>
                    <a:pt x="1219835" y="5721223"/>
                  </a:cubicBezTo>
                  <a:cubicBezTo>
                    <a:pt x="1186688" y="5676646"/>
                    <a:pt x="1120140" y="5685790"/>
                    <a:pt x="1184783" y="5592826"/>
                  </a:cubicBezTo>
                  <a:cubicBezTo>
                    <a:pt x="1161669" y="5555488"/>
                    <a:pt x="1259459" y="5287264"/>
                    <a:pt x="1207643" y="5093081"/>
                  </a:cubicBezTo>
                  <a:cubicBezTo>
                    <a:pt x="1198753" y="5069713"/>
                    <a:pt x="1345184" y="4986401"/>
                    <a:pt x="1287018" y="4928997"/>
                  </a:cubicBezTo>
                  <a:cubicBezTo>
                    <a:pt x="1352804" y="4795520"/>
                    <a:pt x="1137666" y="4715637"/>
                    <a:pt x="1319911" y="4410329"/>
                  </a:cubicBezTo>
                  <a:cubicBezTo>
                    <a:pt x="1214628" y="4334256"/>
                    <a:pt x="1253363" y="4243451"/>
                    <a:pt x="1244092" y="4154297"/>
                  </a:cubicBezTo>
                  <a:cubicBezTo>
                    <a:pt x="1366901" y="4009517"/>
                    <a:pt x="1415669" y="3705606"/>
                    <a:pt x="1689481" y="3161030"/>
                  </a:cubicBezTo>
                  <a:cubicBezTo>
                    <a:pt x="1834261" y="2971673"/>
                    <a:pt x="1816481" y="2686939"/>
                    <a:pt x="2001774" y="2204466"/>
                  </a:cubicBezTo>
                  <a:cubicBezTo>
                    <a:pt x="1944624" y="2142871"/>
                    <a:pt x="2242439" y="2164334"/>
                    <a:pt x="2443861" y="1769618"/>
                  </a:cubicBezTo>
                  <a:cubicBezTo>
                    <a:pt x="2409825" y="1620647"/>
                    <a:pt x="2634615" y="1482725"/>
                    <a:pt x="2539619" y="1315085"/>
                  </a:cubicBezTo>
                  <a:cubicBezTo>
                    <a:pt x="3443732" y="1336294"/>
                    <a:pt x="4542408" y="1313434"/>
                    <a:pt x="5642609" y="1319530"/>
                  </a:cubicBezTo>
                  <a:cubicBezTo>
                    <a:pt x="7867014" y="1327658"/>
                    <a:pt x="9931400" y="1322070"/>
                    <a:pt x="12125960" y="1320038"/>
                  </a:cubicBezTo>
                  <a:cubicBezTo>
                    <a:pt x="13760450" y="1520825"/>
                    <a:pt x="13161009" y="0"/>
                    <a:pt x="13299439" y="6326251"/>
                  </a:cubicBezTo>
                  <a:cubicBezTo>
                    <a:pt x="13224763" y="9212580"/>
                    <a:pt x="13342620" y="12457049"/>
                    <a:pt x="13258164" y="15185898"/>
                  </a:cubicBezTo>
                  <a:close/>
                </a:path>
              </a:pathLst>
            </a:custGeom>
            <a:blipFill>
              <a:blip r:embed="rId4"/>
              <a:stretch>
                <a:fillRect l="-2197" t="-19827" r="-3543" b="-1186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41997" y="-10453"/>
            <a:ext cx="7385784" cy="1781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342"/>
              </a:lnSpc>
            </a:pPr>
            <a:r>
              <a:rPr lang="en-US" sz="4895" dirty="0">
                <a:solidFill>
                  <a:srgbClr val="000000"/>
                </a:solidFill>
                <a:latin typeface="Arimo Bold"/>
              </a:rPr>
              <a:t>Best Practices for Soil and Crop Recovery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41997" y="1957580"/>
            <a:ext cx="7985042" cy="6578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25830" lvl="2" indent="-308610" algn="l">
              <a:lnSpc>
                <a:spcPts val="6480"/>
              </a:lnSpc>
              <a:buFont typeface="Arial"/>
              <a:buChar char="⚬"/>
            </a:pPr>
            <a:r>
              <a:rPr lang="en-US" sz="3600" dirty="0">
                <a:solidFill>
                  <a:srgbClr val="000000"/>
                </a:solidFill>
                <a:latin typeface="Arimo"/>
              </a:rPr>
              <a:t>Crop insurance</a:t>
            </a:r>
          </a:p>
          <a:p>
            <a:pPr marL="925830" lvl="2" indent="-308610" algn="l">
              <a:lnSpc>
                <a:spcPts val="6480"/>
              </a:lnSpc>
              <a:buFont typeface="Arial"/>
              <a:buChar char="⚬"/>
            </a:pPr>
            <a:r>
              <a:rPr lang="en-US" sz="3600" dirty="0">
                <a:solidFill>
                  <a:srgbClr val="000000"/>
                </a:solidFill>
                <a:latin typeface="Arimo"/>
              </a:rPr>
              <a:t>Clean-up after a flood and monitor</a:t>
            </a:r>
          </a:p>
          <a:p>
            <a:pPr marL="1383030" lvl="3" indent="-308610">
              <a:lnSpc>
                <a:spcPts val="6480"/>
              </a:lnSpc>
              <a:buFont typeface="Arial"/>
              <a:buChar char="⚬"/>
            </a:pPr>
            <a:r>
              <a:rPr lang="en-US" sz="3600" dirty="0">
                <a:solidFill>
                  <a:srgbClr val="000000"/>
                </a:solidFill>
                <a:latin typeface="Arimo"/>
              </a:rPr>
              <a:t>Lidar and other GIS technology to restore land to former leveling</a:t>
            </a:r>
          </a:p>
          <a:p>
            <a:pPr marL="925830" lvl="2" indent="-308610">
              <a:lnSpc>
                <a:spcPts val="6480"/>
              </a:lnSpc>
              <a:buFont typeface="Arial"/>
              <a:buChar char="⚬"/>
            </a:pPr>
            <a:r>
              <a:rPr lang="en-US" sz="3600" dirty="0">
                <a:solidFill>
                  <a:srgbClr val="000000"/>
                </a:solidFill>
                <a:latin typeface="Arimo"/>
              </a:rPr>
              <a:t>Leave crop resides and living mulches on the ground after a harvest</a:t>
            </a:r>
          </a:p>
          <a:p>
            <a:pPr marL="925830" lvl="2" indent="-308610" algn="l">
              <a:lnSpc>
                <a:spcPts val="6480"/>
              </a:lnSpc>
              <a:buFont typeface="Arial"/>
              <a:buChar char="⚬"/>
            </a:pPr>
            <a:endParaRPr lang="en-US" sz="4050" dirty="0">
              <a:solidFill>
                <a:srgbClr val="000000"/>
              </a:solidFill>
              <a:latin typeface="Arimo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BAC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513A3C-6D7D-3113-6E55-8005A6F6DD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Qr code&#10;&#10;AI-generated content may be incorrect.">
            <a:extLst>
              <a:ext uri="{FF2B5EF4-FFF2-40B4-BE49-F238E27FC236}">
                <a16:creationId xmlns:a16="http://schemas.microsoft.com/office/drawing/2014/main" id="{6E122877-64DB-AB36-E6D7-08804CE4BE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632" y="119075"/>
            <a:ext cx="7762736" cy="1004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292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BA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181852" y="-365783"/>
            <a:ext cx="13799623" cy="10777408"/>
            <a:chOff x="0" y="0"/>
            <a:chExt cx="18399497" cy="143698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399506" cy="14369796"/>
            </a:xfrm>
            <a:custGeom>
              <a:avLst/>
              <a:gdLst/>
              <a:ahLst/>
              <a:cxnLst/>
              <a:rect l="l" t="t" r="r" b="b"/>
              <a:pathLst>
                <a:path w="18399506" h="14369796">
                  <a:moveTo>
                    <a:pt x="18359374" y="1316355"/>
                  </a:moveTo>
                  <a:cubicBezTo>
                    <a:pt x="18322037" y="1353312"/>
                    <a:pt x="18182082" y="1666621"/>
                    <a:pt x="18223357" y="1736217"/>
                  </a:cubicBezTo>
                  <a:cubicBezTo>
                    <a:pt x="18268062" y="1723009"/>
                    <a:pt x="18052287" y="1918462"/>
                    <a:pt x="18163539" y="2155825"/>
                  </a:cubicBezTo>
                  <a:cubicBezTo>
                    <a:pt x="18131789" y="2199259"/>
                    <a:pt x="18336513" y="2243328"/>
                    <a:pt x="18319496" y="2335276"/>
                  </a:cubicBezTo>
                  <a:cubicBezTo>
                    <a:pt x="18289651" y="2381885"/>
                    <a:pt x="18181065" y="2366772"/>
                    <a:pt x="18268062" y="2429891"/>
                  </a:cubicBezTo>
                  <a:cubicBezTo>
                    <a:pt x="18286222" y="2634869"/>
                    <a:pt x="18398110" y="2712339"/>
                    <a:pt x="18031968" y="3280156"/>
                  </a:cubicBezTo>
                  <a:cubicBezTo>
                    <a:pt x="17959832" y="3270631"/>
                    <a:pt x="17763489" y="3895217"/>
                    <a:pt x="17492218" y="4362196"/>
                  </a:cubicBezTo>
                  <a:cubicBezTo>
                    <a:pt x="17531335" y="4450334"/>
                    <a:pt x="17574895" y="4490720"/>
                    <a:pt x="17483328" y="4652645"/>
                  </a:cubicBezTo>
                  <a:cubicBezTo>
                    <a:pt x="17499330" y="4693285"/>
                    <a:pt x="17655032" y="4766056"/>
                    <a:pt x="17574006" y="4873625"/>
                  </a:cubicBezTo>
                  <a:cubicBezTo>
                    <a:pt x="17488027" y="5076825"/>
                    <a:pt x="17491963" y="5550027"/>
                    <a:pt x="17599279" y="5626100"/>
                  </a:cubicBezTo>
                  <a:cubicBezTo>
                    <a:pt x="17661255" y="5604891"/>
                    <a:pt x="17444213" y="6007735"/>
                    <a:pt x="17558004" y="6029325"/>
                  </a:cubicBezTo>
                  <a:cubicBezTo>
                    <a:pt x="17521047" y="6168390"/>
                    <a:pt x="17668367" y="6249162"/>
                    <a:pt x="17351502" y="6543294"/>
                  </a:cubicBezTo>
                  <a:cubicBezTo>
                    <a:pt x="17103979" y="6691249"/>
                    <a:pt x="17401794" y="6809359"/>
                    <a:pt x="17160112" y="7020179"/>
                  </a:cubicBezTo>
                  <a:cubicBezTo>
                    <a:pt x="17258412" y="7102221"/>
                    <a:pt x="17013428" y="7157085"/>
                    <a:pt x="17189450" y="7543673"/>
                  </a:cubicBezTo>
                  <a:cubicBezTo>
                    <a:pt x="17212563" y="7566533"/>
                    <a:pt x="17076674" y="7685151"/>
                    <a:pt x="17035653" y="7786243"/>
                  </a:cubicBezTo>
                  <a:cubicBezTo>
                    <a:pt x="17146015" y="7906766"/>
                    <a:pt x="17023969" y="7898765"/>
                    <a:pt x="16986377" y="8108442"/>
                  </a:cubicBezTo>
                  <a:cubicBezTo>
                    <a:pt x="16785082" y="8265922"/>
                    <a:pt x="16791812" y="8339074"/>
                    <a:pt x="16601060" y="8576056"/>
                  </a:cubicBezTo>
                  <a:cubicBezTo>
                    <a:pt x="16656558" y="8558530"/>
                    <a:pt x="16724376" y="8675878"/>
                    <a:pt x="16561308" y="8951214"/>
                  </a:cubicBezTo>
                  <a:cubicBezTo>
                    <a:pt x="16550512" y="8998966"/>
                    <a:pt x="16330422" y="9045194"/>
                    <a:pt x="16276193" y="9154414"/>
                  </a:cubicBezTo>
                  <a:cubicBezTo>
                    <a:pt x="16203168" y="9203690"/>
                    <a:pt x="16352013" y="9281795"/>
                    <a:pt x="16186531" y="9284208"/>
                  </a:cubicBezTo>
                  <a:cubicBezTo>
                    <a:pt x="16207487" y="9396476"/>
                    <a:pt x="16073755" y="9369552"/>
                    <a:pt x="16040354" y="9418320"/>
                  </a:cubicBezTo>
                  <a:cubicBezTo>
                    <a:pt x="16145511" y="9483725"/>
                    <a:pt x="16066515" y="9470136"/>
                    <a:pt x="16151988" y="9507093"/>
                  </a:cubicBezTo>
                  <a:cubicBezTo>
                    <a:pt x="16146399" y="9682226"/>
                    <a:pt x="15891763" y="9934956"/>
                    <a:pt x="15907258" y="10152634"/>
                  </a:cubicBezTo>
                  <a:cubicBezTo>
                    <a:pt x="15818738" y="10366248"/>
                    <a:pt x="15882874" y="10453497"/>
                    <a:pt x="15755238" y="10687558"/>
                  </a:cubicBezTo>
                  <a:cubicBezTo>
                    <a:pt x="15845537" y="10715244"/>
                    <a:pt x="15780765" y="10748645"/>
                    <a:pt x="15676372" y="10937875"/>
                  </a:cubicBezTo>
                  <a:cubicBezTo>
                    <a:pt x="15786988" y="11000486"/>
                    <a:pt x="15745713" y="11143234"/>
                    <a:pt x="15629762" y="11310239"/>
                  </a:cubicBezTo>
                  <a:cubicBezTo>
                    <a:pt x="15826105" y="11424920"/>
                    <a:pt x="15712694" y="11784076"/>
                    <a:pt x="15604744" y="11927459"/>
                  </a:cubicBezTo>
                  <a:cubicBezTo>
                    <a:pt x="15636748" y="12046204"/>
                    <a:pt x="15583788" y="12171934"/>
                    <a:pt x="15450565" y="12277725"/>
                  </a:cubicBezTo>
                  <a:cubicBezTo>
                    <a:pt x="15357094" y="12522454"/>
                    <a:pt x="15322042" y="12725019"/>
                    <a:pt x="14937867" y="12973812"/>
                  </a:cubicBezTo>
                  <a:cubicBezTo>
                    <a:pt x="14829662" y="13165201"/>
                    <a:pt x="14838935" y="13289789"/>
                    <a:pt x="14625828" y="13545438"/>
                  </a:cubicBezTo>
                  <a:cubicBezTo>
                    <a:pt x="14540992" y="13635737"/>
                    <a:pt x="14439646" y="13534898"/>
                    <a:pt x="14458442" y="13696187"/>
                  </a:cubicBezTo>
                  <a:cubicBezTo>
                    <a:pt x="14338808" y="13741527"/>
                    <a:pt x="14492987" y="13883894"/>
                    <a:pt x="14217014" y="14005052"/>
                  </a:cubicBezTo>
                  <a:cubicBezTo>
                    <a:pt x="14262608" y="14151229"/>
                    <a:pt x="14386940" y="14222985"/>
                    <a:pt x="13875131" y="14174597"/>
                  </a:cubicBezTo>
                  <a:cubicBezTo>
                    <a:pt x="10492867" y="14167865"/>
                    <a:pt x="7193661" y="14194662"/>
                    <a:pt x="3654171" y="14164438"/>
                  </a:cubicBezTo>
                  <a:cubicBezTo>
                    <a:pt x="3453130" y="14145895"/>
                    <a:pt x="2966085" y="14369796"/>
                    <a:pt x="3072384" y="13915010"/>
                  </a:cubicBezTo>
                  <a:cubicBezTo>
                    <a:pt x="3098927" y="9922129"/>
                    <a:pt x="3029839" y="5826760"/>
                    <a:pt x="3042539" y="1845818"/>
                  </a:cubicBezTo>
                  <a:cubicBezTo>
                    <a:pt x="3418967" y="0"/>
                    <a:pt x="0" y="604901"/>
                    <a:pt x="15420848" y="511429"/>
                  </a:cubicBezTo>
                  <a:cubicBezTo>
                    <a:pt x="16287114" y="531114"/>
                    <a:pt x="17537812" y="451358"/>
                    <a:pt x="18315305" y="537591"/>
                  </a:cubicBezTo>
                  <a:cubicBezTo>
                    <a:pt x="18399506" y="569341"/>
                    <a:pt x="18375376" y="1249172"/>
                    <a:pt x="18359374" y="1316355"/>
                  </a:cubicBezTo>
                  <a:close/>
                </a:path>
              </a:pathLst>
            </a:custGeom>
            <a:blipFill>
              <a:blip r:embed="rId3"/>
              <a:stretch>
                <a:fillRect l="-19222" t="-40604" r="-156" b="-3826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9825294" y="615942"/>
            <a:ext cx="7854340" cy="693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139"/>
              </a:lnSpc>
            </a:pPr>
            <a:r>
              <a:rPr lang="en-US" sz="4895">
                <a:solidFill>
                  <a:srgbClr val="000000"/>
                </a:solidFill>
                <a:latin typeface="Arimo Bold"/>
              </a:rPr>
              <a:t>BEFORE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695577" y="1469790"/>
            <a:ext cx="9984057" cy="8603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8"/>
              </a:lnSpc>
            </a:pPr>
            <a:r>
              <a:rPr lang="en-US" sz="4898" dirty="0">
                <a:solidFill>
                  <a:srgbClr val="000000"/>
                </a:solidFill>
                <a:latin typeface="Arimo"/>
              </a:rPr>
              <a:t>Secure your home in advance of a storm</a:t>
            </a:r>
          </a:p>
          <a:p>
            <a:pPr algn="r">
              <a:lnSpc>
                <a:spcPts val="5671"/>
              </a:lnSpc>
            </a:pPr>
            <a:endParaRPr lang="en-US" sz="4898" dirty="0">
              <a:solidFill>
                <a:srgbClr val="000000"/>
              </a:solidFill>
              <a:latin typeface="Arimo"/>
            </a:endParaRPr>
          </a:p>
          <a:p>
            <a:pPr marL="822960" lvl="2" indent="-274320" algn="l">
              <a:lnSpc>
                <a:spcPts val="5400"/>
              </a:lnSpc>
              <a:buFont typeface="Arial"/>
              <a:buChar char="⚬"/>
            </a:pPr>
            <a:r>
              <a:rPr lang="en-US" sz="3600" dirty="0">
                <a:solidFill>
                  <a:srgbClr val="000000"/>
                </a:solidFill>
                <a:latin typeface="Arimo"/>
              </a:rPr>
              <a:t>Elevate utilities</a:t>
            </a:r>
          </a:p>
          <a:p>
            <a:pPr marL="822960" lvl="2" indent="-274320" algn="l">
              <a:lnSpc>
                <a:spcPts val="5400"/>
              </a:lnSpc>
              <a:buFont typeface="Arial"/>
              <a:buChar char="⚬"/>
            </a:pPr>
            <a:r>
              <a:rPr lang="en-US" sz="3600" dirty="0">
                <a:solidFill>
                  <a:srgbClr val="000000"/>
                </a:solidFill>
                <a:latin typeface="Arimo"/>
              </a:rPr>
              <a:t>If elevating the structure, increase freeboard</a:t>
            </a:r>
          </a:p>
          <a:p>
            <a:pPr marL="822960" lvl="2" indent="-274320" algn="l">
              <a:lnSpc>
                <a:spcPts val="5400"/>
              </a:lnSpc>
              <a:buFont typeface="Arial"/>
              <a:buChar char="⚬"/>
            </a:pPr>
            <a:r>
              <a:rPr lang="en-US" sz="3600" dirty="0">
                <a:solidFill>
                  <a:srgbClr val="000000"/>
                </a:solidFill>
                <a:latin typeface="Arimo"/>
              </a:rPr>
              <a:t>Strengthen your roof and wall-to-foundation connections</a:t>
            </a:r>
          </a:p>
          <a:p>
            <a:pPr marL="822960" lvl="2" indent="-274320" algn="l">
              <a:lnSpc>
                <a:spcPts val="5400"/>
              </a:lnSpc>
              <a:buFont typeface="Arial"/>
              <a:buChar char="⚬"/>
            </a:pPr>
            <a:r>
              <a:rPr lang="en-US" sz="3600" dirty="0">
                <a:solidFill>
                  <a:srgbClr val="000000"/>
                </a:solidFill>
                <a:latin typeface="Arimo"/>
              </a:rPr>
              <a:t>Install alternate sources of backup electricity (above flood levels)</a:t>
            </a:r>
          </a:p>
          <a:p>
            <a:pPr marL="822960" lvl="2" indent="-274320" algn="l">
              <a:lnSpc>
                <a:spcPts val="5400"/>
              </a:lnSpc>
              <a:buFont typeface="Arial"/>
              <a:buChar char="⚬"/>
            </a:pPr>
            <a:r>
              <a:rPr lang="en-US" sz="3600" dirty="0">
                <a:solidFill>
                  <a:srgbClr val="000000"/>
                </a:solidFill>
                <a:latin typeface="Arimo"/>
              </a:rPr>
              <a:t>Install non-elevation flood retrofit measures</a:t>
            </a:r>
          </a:p>
          <a:p>
            <a:pPr marL="822960" lvl="2" indent="-274320" algn="l">
              <a:lnSpc>
                <a:spcPts val="5400"/>
              </a:lnSpc>
              <a:buFont typeface="Arial"/>
              <a:buChar char="⚬"/>
            </a:pPr>
            <a:r>
              <a:rPr lang="en-US" sz="3600" dirty="0">
                <a:solidFill>
                  <a:srgbClr val="000000"/>
                </a:solidFill>
                <a:latin typeface="Arimo"/>
              </a:rPr>
              <a:t>Wet-floodproofing versus dry-floodproofing</a:t>
            </a:r>
          </a:p>
          <a:p>
            <a:pPr marL="822960" lvl="2" indent="-274320" algn="l">
              <a:lnSpc>
                <a:spcPts val="5400"/>
              </a:lnSpc>
              <a:buFont typeface="Arial"/>
              <a:buChar char="⚬"/>
            </a:pPr>
            <a:r>
              <a:rPr lang="en-US" sz="3600" dirty="0">
                <a:solidFill>
                  <a:srgbClr val="000000"/>
                </a:solidFill>
                <a:latin typeface="Arimo"/>
              </a:rPr>
              <a:t>Assess potential damage from trees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BA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10032" y="233951"/>
            <a:ext cx="5019563" cy="5313870"/>
            <a:chOff x="0" y="0"/>
            <a:chExt cx="6692751" cy="70851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92773" cy="7085203"/>
            </a:xfrm>
            <a:custGeom>
              <a:avLst/>
              <a:gdLst/>
              <a:ahLst/>
              <a:cxnLst/>
              <a:rect l="l" t="t" r="r" b="b"/>
              <a:pathLst>
                <a:path w="6692773" h="7085203">
                  <a:moveTo>
                    <a:pt x="0" y="0"/>
                  </a:moveTo>
                  <a:lnTo>
                    <a:pt x="6692773" y="0"/>
                  </a:lnTo>
                  <a:lnTo>
                    <a:pt x="6692773" y="7085203"/>
                  </a:lnTo>
                  <a:lnTo>
                    <a:pt x="0" y="70852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376451" y="5312988"/>
            <a:ext cx="4551176" cy="185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39"/>
              </a:lnSpc>
            </a:pPr>
            <a:r>
              <a:rPr lang="en-US" sz="1200" spc="11" dirty="0">
                <a:solidFill>
                  <a:srgbClr val="000000"/>
                </a:solidFill>
                <a:latin typeface="TT Rounds Condensed"/>
              </a:rPr>
              <a:t>Credits: Dennis Hwang, Hawaii Sea Grant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6654266" y="233951"/>
            <a:ext cx="9149552" cy="5313870"/>
            <a:chOff x="0" y="0"/>
            <a:chExt cx="12199403" cy="708516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199366" cy="7085203"/>
            </a:xfrm>
            <a:custGeom>
              <a:avLst/>
              <a:gdLst/>
              <a:ahLst/>
              <a:cxnLst/>
              <a:rect l="l" t="t" r="r" b="b"/>
              <a:pathLst>
                <a:path w="12199366" h="7085203">
                  <a:moveTo>
                    <a:pt x="0" y="0"/>
                  </a:moveTo>
                  <a:lnTo>
                    <a:pt x="12199366" y="0"/>
                  </a:lnTo>
                  <a:lnTo>
                    <a:pt x="12199366" y="7085203"/>
                  </a:lnTo>
                  <a:lnTo>
                    <a:pt x="0" y="70852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4" b="-1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6745706" y="5316542"/>
            <a:ext cx="4551176" cy="185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39"/>
              </a:lnSpc>
            </a:pPr>
            <a:r>
              <a:rPr lang="en-US" sz="1200" spc="11">
                <a:solidFill>
                  <a:srgbClr val="000000"/>
                </a:solidFill>
                <a:latin typeface="TT Rounds Condensed"/>
              </a:rPr>
              <a:t>Credits: Joseph W. Lstiburek, Ph.D., P.Eng., Fellow ASHRAE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310032" y="6074120"/>
            <a:ext cx="10659190" cy="3936237"/>
            <a:chOff x="0" y="0"/>
            <a:chExt cx="14212253" cy="524831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212315" cy="5248275"/>
            </a:xfrm>
            <a:custGeom>
              <a:avLst/>
              <a:gdLst/>
              <a:ahLst/>
              <a:cxnLst/>
              <a:rect l="l" t="t" r="r" b="b"/>
              <a:pathLst>
                <a:path w="14212315" h="5248275">
                  <a:moveTo>
                    <a:pt x="0" y="0"/>
                  </a:moveTo>
                  <a:lnTo>
                    <a:pt x="14212315" y="0"/>
                  </a:lnTo>
                  <a:lnTo>
                    <a:pt x="14212315" y="5248275"/>
                  </a:lnTo>
                  <a:lnTo>
                    <a:pt x="0" y="52482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376451" y="9821770"/>
            <a:ext cx="4551176" cy="185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39"/>
              </a:lnSpc>
            </a:pPr>
            <a:r>
              <a:rPr lang="en-US" sz="1200" spc="11">
                <a:solidFill>
                  <a:srgbClr val="000000"/>
                </a:solidFill>
                <a:latin typeface="TT Rounds Condensed"/>
              </a:rPr>
              <a:t>Credits: FEMA’s Residential Coastal Construction Manual (2011)</a:t>
            </a:r>
          </a:p>
        </p:txBody>
      </p:sp>
      <p:sp>
        <p:nvSpPr>
          <p:cNvPr id="11" name="Freeform 11"/>
          <p:cNvSpPr/>
          <p:nvPr/>
        </p:nvSpPr>
        <p:spPr>
          <a:xfrm>
            <a:off x="12039600" y="6074120"/>
            <a:ext cx="5542865" cy="3936237"/>
          </a:xfrm>
          <a:custGeom>
            <a:avLst/>
            <a:gdLst/>
            <a:ahLst/>
            <a:cxnLst/>
            <a:rect l="l" t="t" r="r" b="b"/>
            <a:pathLst>
              <a:path w="5542865" h="3936237">
                <a:moveTo>
                  <a:pt x="0" y="0"/>
                </a:moveTo>
                <a:lnTo>
                  <a:pt x="5542865" y="0"/>
                </a:lnTo>
                <a:lnTo>
                  <a:pt x="5542865" y="3936237"/>
                </a:lnTo>
                <a:lnTo>
                  <a:pt x="0" y="39362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12131040" y="9821770"/>
            <a:ext cx="4551176" cy="185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39"/>
              </a:lnSpc>
            </a:pPr>
            <a:r>
              <a:rPr lang="en-US" sz="1200" spc="11">
                <a:solidFill>
                  <a:srgbClr val="FFFFFF"/>
                </a:solidFill>
                <a:latin typeface="TT Rounds Condensed"/>
              </a:rPr>
              <a:t>Credits: Shade &amp; Shield, 2023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BA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8535752" y="1940008"/>
            <a:ext cx="9143882" cy="6406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8"/>
              </a:lnSpc>
            </a:pPr>
            <a:r>
              <a:rPr lang="en-US" sz="4898">
                <a:solidFill>
                  <a:srgbClr val="000000"/>
                </a:solidFill>
                <a:latin typeface="Arimo"/>
              </a:rPr>
              <a:t>Secure your home immediately before a storm</a:t>
            </a:r>
          </a:p>
          <a:p>
            <a:pPr algn="r">
              <a:lnSpc>
                <a:spcPts val="5671"/>
              </a:lnSpc>
            </a:pPr>
            <a:endParaRPr lang="en-US" sz="4898" dirty="0">
              <a:solidFill>
                <a:srgbClr val="000000"/>
              </a:solidFill>
              <a:latin typeface="Arimo"/>
            </a:endParaRPr>
          </a:p>
          <a:p>
            <a:pPr marL="822960" lvl="2" indent="-274320" algn="l">
              <a:lnSpc>
                <a:spcPts val="5040"/>
              </a:lnSpc>
              <a:buFont typeface="Arial"/>
              <a:buChar char="⚬"/>
            </a:pPr>
            <a:r>
              <a:rPr lang="en-US" sz="3600" dirty="0">
                <a:solidFill>
                  <a:srgbClr val="000000"/>
                </a:solidFill>
                <a:latin typeface="Arimo"/>
              </a:rPr>
              <a:t>Unplug all unnecessary appliances</a:t>
            </a:r>
          </a:p>
          <a:p>
            <a:pPr marL="822960" lvl="2" indent="-274320" algn="l">
              <a:lnSpc>
                <a:spcPts val="5040"/>
              </a:lnSpc>
              <a:buFont typeface="Arial"/>
              <a:buChar char="⚬"/>
            </a:pPr>
            <a:r>
              <a:rPr lang="en-US" sz="3600" dirty="0">
                <a:solidFill>
                  <a:srgbClr val="000000"/>
                </a:solidFill>
                <a:latin typeface="Arimo"/>
              </a:rPr>
              <a:t>Brace doors and windows</a:t>
            </a:r>
          </a:p>
          <a:p>
            <a:pPr marL="822960" lvl="2" indent="-274320" algn="l">
              <a:lnSpc>
                <a:spcPts val="5040"/>
              </a:lnSpc>
              <a:buFont typeface="Arial"/>
              <a:buChar char="⚬"/>
            </a:pPr>
            <a:r>
              <a:rPr lang="en-US" sz="3600" dirty="0">
                <a:solidFill>
                  <a:srgbClr val="000000"/>
                </a:solidFill>
                <a:latin typeface="Arimo"/>
              </a:rPr>
              <a:t>Store fertilizers and other toxic chemicals above flood levels</a:t>
            </a:r>
          </a:p>
          <a:p>
            <a:pPr marL="822960" lvl="2" indent="-274320" algn="l">
              <a:lnSpc>
                <a:spcPts val="5040"/>
              </a:lnSpc>
              <a:buFont typeface="Arial"/>
              <a:buChar char="⚬"/>
            </a:pPr>
            <a:r>
              <a:rPr lang="en-US" sz="3600" dirty="0">
                <a:solidFill>
                  <a:srgbClr val="000000"/>
                </a:solidFill>
                <a:latin typeface="Arimo"/>
              </a:rPr>
              <a:t>Secure propane tanks</a:t>
            </a:r>
          </a:p>
          <a:p>
            <a:pPr marL="822960" lvl="2" indent="-274320" algn="l">
              <a:lnSpc>
                <a:spcPts val="5040"/>
              </a:lnSpc>
              <a:buFont typeface="Arial"/>
              <a:buChar char="⚬"/>
            </a:pPr>
            <a:r>
              <a:rPr lang="en-US" sz="3600" dirty="0">
                <a:solidFill>
                  <a:srgbClr val="000000"/>
                </a:solidFill>
                <a:latin typeface="Arimo"/>
              </a:rPr>
              <a:t>Fill gas tanks for cars and generators</a:t>
            </a:r>
          </a:p>
        </p:txBody>
      </p:sp>
      <p:pic>
        <p:nvPicPr>
          <p:cNvPr id="1028" name="Picture 4" descr="Installing the PlyFASTner Plus® Hurricane Protection System Hardware is as  easy as 1-2-3. - Plyfastner Plus©">
            <a:extLst>
              <a:ext uri="{FF2B5EF4-FFF2-40B4-BE49-F238E27FC236}">
                <a16:creationId xmlns:a16="http://schemas.microsoft.com/office/drawing/2014/main" id="{3692249B-0899-7423-9F2B-4E98D993B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321521"/>
            <a:ext cx="7772400" cy="564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BA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97484" y="3640813"/>
            <a:ext cx="19636081" cy="8792968"/>
            <a:chOff x="0" y="0"/>
            <a:chExt cx="26181441" cy="1172395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181431" cy="11724005"/>
            </a:xfrm>
            <a:custGeom>
              <a:avLst/>
              <a:gdLst/>
              <a:ahLst/>
              <a:cxnLst/>
              <a:rect l="l" t="t" r="r" b="b"/>
              <a:pathLst>
                <a:path w="26181431" h="11724005">
                  <a:moveTo>
                    <a:pt x="24067263" y="11690096"/>
                  </a:moveTo>
                  <a:cubicBezTo>
                    <a:pt x="15841219" y="11647677"/>
                    <a:pt x="8561198" y="11714988"/>
                    <a:pt x="462280" y="11660632"/>
                  </a:cubicBezTo>
                  <a:cubicBezTo>
                    <a:pt x="0" y="10543667"/>
                    <a:pt x="421894" y="7965694"/>
                    <a:pt x="355092" y="6445377"/>
                  </a:cubicBezTo>
                  <a:cubicBezTo>
                    <a:pt x="728091" y="6078347"/>
                    <a:pt x="1729867" y="6671818"/>
                    <a:pt x="2176145" y="6593459"/>
                  </a:cubicBezTo>
                  <a:cubicBezTo>
                    <a:pt x="2539111" y="6696710"/>
                    <a:pt x="2927096" y="6373622"/>
                    <a:pt x="3283585" y="6573012"/>
                  </a:cubicBezTo>
                  <a:cubicBezTo>
                    <a:pt x="3284601" y="6502654"/>
                    <a:pt x="3383788" y="6511163"/>
                    <a:pt x="3353943" y="6535674"/>
                  </a:cubicBezTo>
                  <a:cubicBezTo>
                    <a:pt x="3355467" y="6540627"/>
                    <a:pt x="3376930" y="6526149"/>
                    <a:pt x="3398774" y="6506718"/>
                  </a:cubicBezTo>
                  <a:cubicBezTo>
                    <a:pt x="3816604" y="6462395"/>
                    <a:pt x="4636897" y="5885942"/>
                    <a:pt x="5351399" y="5921375"/>
                  </a:cubicBezTo>
                  <a:cubicBezTo>
                    <a:pt x="5224272" y="5916422"/>
                    <a:pt x="5564759" y="5927344"/>
                    <a:pt x="5544820" y="5910961"/>
                  </a:cubicBezTo>
                  <a:cubicBezTo>
                    <a:pt x="6349619" y="5794248"/>
                    <a:pt x="7024751" y="5823204"/>
                    <a:pt x="8100822" y="5283708"/>
                  </a:cubicBezTo>
                  <a:cubicBezTo>
                    <a:pt x="8641334" y="5378958"/>
                    <a:pt x="9543923" y="5196459"/>
                    <a:pt x="10334244" y="4990465"/>
                  </a:cubicBezTo>
                  <a:cubicBezTo>
                    <a:pt x="11093704" y="4816475"/>
                    <a:pt x="12020677" y="4949063"/>
                    <a:pt x="12797536" y="4404106"/>
                  </a:cubicBezTo>
                  <a:cubicBezTo>
                    <a:pt x="13693139" y="4346702"/>
                    <a:pt x="14615033" y="4130802"/>
                    <a:pt x="15444851" y="3903980"/>
                  </a:cubicBezTo>
                  <a:cubicBezTo>
                    <a:pt x="15514193" y="3934460"/>
                    <a:pt x="16002381" y="4002151"/>
                    <a:pt x="16233139" y="3884549"/>
                  </a:cubicBezTo>
                  <a:cubicBezTo>
                    <a:pt x="16476980" y="3799840"/>
                    <a:pt x="16614139" y="3946398"/>
                    <a:pt x="16934687" y="3775837"/>
                  </a:cubicBezTo>
                  <a:cubicBezTo>
                    <a:pt x="17049877" y="3875024"/>
                    <a:pt x="17520538" y="3703574"/>
                    <a:pt x="17598898" y="3749421"/>
                  </a:cubicBezTo>
                  <a:cubicBezTo>
                    <a:pt x="18248122" y="3679571"/>
                    <a:pt x="19245453" y="3632708"/>
                    <a:pt x="20128992" y="3205861"/>
                  </a:cubicBezTo>
                  <a:cubicBezTo>
                    <a:pt x="20536915" y="3220339"/>
                    <a:pt x="21644356" y="3330956"/>
                    <a:pt x="22351873" y="2974975"/>
                  </a:cubicBezTo>
                  <a:cubicBezTo>
                    <a:pt x="26181431" y="3199257"/>
                    <a:pt x="24976710" y="0"/>
                    <a:pt x="25155779" y="10511790"/>
                  </a:cubicBezTo>
                  <a:cubicBezTo>
                    <a:pt x="25057990" y="11694541"/>
                    <a:pt x="25656921" y="11724005"/>
                    <a:pt x="24067263" y="11690097"/>
                  </a:cubicBezTo>
                  <a:close/>
                </a:path>
              </a:pathLst>
            </a:custGeom>
            <a:blipFill>
              <a:blip r:embed="rId3"/>
              <a:stretch>
                <a:fillRect l="-972" t="-61307" r="-3927" b="-3180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89448" y="1284016"/>
            <a:ext cx="17375451" cy="5082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25830" lvl="2" indent="-308610" algn="l">
              <a:lnSpc>
                <a:spcPts val="6480"/>
              </a:lnSpc>
              <a:buFont typeface="Arial"/>
              <a:buChar char="⚬"/>
            </a:pPr>
            <a:r>
              <a:rPr lang="en-US" sz="4050">
                <a:solidFill>
                  <a:srgbClr val="000000"/>
                </a:solidFill>
                <a:latin typeface="Arimo"/>
              </a:rPr>
              <a:t>DO NOT DRIVE OR WALK THROUGH FLOODWATERS</a:t>
            </a:r>
          </a:p>
          <a:p>
            <a:pPr marL="1654492" lvl="3" indent="-413623" algn="l">
              <a:lnSpc>
                <a:spcPts val="6480"/>
              </a:lnSpc>
              <a:buFont typeface="Arial"/>
              <a:buChar char="￭"/>
            </a:pPr>
            <a:r>
              <a:rPr lang="en-US" sz="4050">
                <a:solidFill>
                  <a:srgbClr val="000000"/>
                </a:solidFill>
                <a:latin typeface="Arimo"/>
              </a:rPr>
              <a:t>As little as 6 inches of floodwater can damage your vehicle and knock a person off their feet</a:t>
            </a:r>
          </a:p>
          <a:p>
            <a:pPr marL="1654492" lvl="3" indent="-413623" algn="l">
              <a:lnSpc>
                <a:spcPts val="6480"/>
              </a:lnSpc>
              <a:buFont typeface="Arial"/>
              <a:buChar char="￭"/>
            </a:pPr>
            <a:r>
              <a:rPr lang="en-US" sz="4050">
                <a:solidFill>
                  <a:srgbClr val="000000"/>
                </a:solidFill>
                <a:latin typeface="Arimo"/>
              </a:rPr>
              <a:t>Electrocution is a real danger from downed live wires</a:t>
            </a:r>
          </a:p>
          <a:p>
            <a:pPr marL="1654492" lvl="3" indent="-413623" algn="l">
              <a:lnSpc>
                <a:spcPts val="6480"/>
              </a:lnSpc>
              <a:buFont typeface="Arial"/>
              <a:buChar char="￭"/>
            </a:pPr>
            <a:r>
              <a:rPr lang="en-US" sz="4050">
                <a:solidFill>
                  <a:srgbClr val="000000"/>
                </a:solidFill>
                <a:latin typeface="Arimo"/>
              </a:rPr>
              <a:t>Saltwater is extremely corrosive, especially for electric vehicles</a:t>
            </a:r>
          </a:p>
          <a:p>
            <a:pPr marL="925830" lvl="2" indent="-308610" algn="l">
              <a:lnSpc>
                <a:spcPts val="6480"/>
              </a:lnSpc>
              <a:buFont typeface="Arial"/>
              <a:buChar char="⚬"/>
            </a:pPr>
            <a:r>
              <a:rPr lang="en-US" sz="4050">
                <a:solidFill>
                  <a:srgbClr val="000000"/>
                </a:solidFill>
                <a:latin typeface="Arimo"/>
              </a:rPr>
              <a:t>Stay off the roads unless driving is absolutely essential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4358" y="9736823"/>
            <a:ext cx="3173218" cy="396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Canva Sans"/>
              </a:rPr>
              <a:t>Source: coast.noaa.gov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BA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796346" y="-370236"/>
            <a:ext cx="13967615" cy="10908609"/>
            <a:chOff x="0" y="0"/>
            <a:chExt cx="18623487" cy="1454481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623535" cy="14544675"/>
            </a:xfrm>
            <a:custGeom>
              <a:avLst/>
              <a:gdLst/>
              <a:ahLst/>
              <a:cxnLst/>
              <a:rect l="l" t="t" r="r" b="b"/>
              <a:pathLst>
                <a:path w="18623535" h="14544675">
                  <a:moveTo>
                    <a:pt x="18582894" y="1332357"/>
                  </a:moveTo>
                  <a:cubicBezTo>
                    <a:pt x="18545175" y="1369822"/>
                    <a:pt x="18403443" y="1686814"/>
                    <a:pt x="18445226" y="1757299"/>
                  </a:cubicBezTo>
                  <a:cubicBezTo>
                    <a:pt x="18490437" y="1743837"/>
                    <a:pt x="18271998" y="1941703"/>
                    <a:pt x="18384647" y="2181987"/>
                  </a:cubicBezTo>
                  <a:cubicBezTo>
                    <a:pt x="18352515" y="2225929"/>
                    <a:pt x="18559653" y="2270633"/>
                    <a:pt x="18542508" y="2363597"/>
                  </a:cubicBezTo>
                  <a:cubicBezTo>
                    <a:pt x="18512282" y="2410714"/>
                    <a:pt x="18402427" y="2395474"/>
                    <a:pt x="18490437" y="2459355"/>
                  </a:cubicBezTo>
                  <a:cubicBezTo>
                    <a:pt x="18508853" y="2666873"/>
                    <a:pt x="18622136" y="2745232"/>
                    <a:pt x="18251424" y="3319907"/>
                  </a:cubicBezTo>
                  <a:cubicBezTo>
                    <a:pt x="18178399" y="3310255"/>
                    <a:pt x="17979644" y="3942461"/>
                    <a:pt x="17705070" y="4415155"/>
                  </a:cubicBezTo>
                  <a:cubicBezTo>
                    <a:pt x="17744694" y="4504436"/>
                    <a:pt x="17788635" y="4545330"/>
                    <a:pt x="17696053" y="4709160"/>
                  </a:cubicBezTo>
                  <a:cubicBezTo>
                    <a:pt x="17712308" y="4750308"/>
                    <a:pt x="17869915" y="4823968"/>
                    <a:pt x="17787747" y="4932934"/>
                  </a:cubicBezTo>
                  <a:cubicBezTo>
                    <a:pt x="17700625" y="5138547"/>
                    <a:pt x="17704688" y="5617591"/>
                    <a:pt x="17813274" y="5694680"/>
                  </a:cubicBezTo>
                  <a:cubicBezTo>
                    <a:pt x="17876011" y="5673090"/>
                    <a:pt x="17656302" y="6081014"/>
                    <a:pt x="17771490" y="6102858"/>
                  </a:cubicBezTo>
                  <a:cubicBezTo>
                    <a:pt x="17734026" y="6243574"/>
                    <a:pt x="17883251" y="6325362"/>
                    <a:pt x="17562449" y="6623050"/>
                  </a:cubicBezTo>
                  <a:cubicBezTo>
                    <a:pt x="17311878" y="6772783"/>
                    <a:pt x="17613249" y="6892290"/>
                    <a:pt x="17368647" y="7105777"/>
                  </a:cubicBezTo>
                  <a:cubicBezTo>
                    <a:pt x="17468214" y="7188835"/>
                    <a:pt x="17220057" y="7244334"/>
                    <a:pt x="17398237" y="7635621"/>
                  </a:cubicBezTo>
                  <a:cubicBezTo>
                    <a:pt x="17421606" y="7658735"/>
                    <a:pt x="17284064" y="7778877"/>
                    <a:pt x="17242535" y="7881239"/>
                  </a:cubicBezTo>
                  <a:cubicBezTo>
                    <a:pt x="17354296" y="8003286"/>
                    <a:pt x="17230725" y="7995158"/>
                    <a:pt x="17192625" y="8207375"/>
                  </a:cubicBezTo>
                  <a:cubicBezTo>
                    <a:pt x="16988917" y="8366887"/>
                    <a:pt x="16995775" y="8440801"/>
                    <a:pt x="16802608" y="8680704"/>
                  </a:cubicBezTo>
                  <a:cubicBezTo>
                    <a:pt x="16858742" y="8662924"/>
                    <a:pt x="16927449" y="8781796"/>
                    <a:pt x="16762349" y="9060434"/>
                  </a:cubicBezTo>
                  <a:cubicBezTo>
                    <a:pt x="16751427" y="9108821"/>
                    <a:pt x="16528669" y="9155557"/>
                    <a:pt x="16473678" y="9266047"/>
                  </a:cubicBezTo>
                  <a:cubicBezTo>
                    <a:pt x="16399763" y="9315958"/>
                    <a:pt x="16550385" y="9394952"/>
                    <a:pt x="16382873" y="9397365"/>
                  </a:cubicBezTo>
                  <a:cubicBezTo>
                    <a:pt x="16404082" y="9510903"/>
                    <a:pt x="16268700" y="9483852"/>
                    <a:pt x="16234918" y="9533128"/>
                  </a:cubicBezTo>
                  <a:cubicBezTo>
                    <a:pt x="16341344" y="9599295"/>
                    <a:pt x="16261460" y="9585579"/>
                    <a:pt x="16347821" y="9623044"/>
                  </a:cubicBezTo>
                  <a:cubicBezTo>
                    <a:pt x="16342233" y="9800336"/>
                    <a:pt x="16084423" y="10056114"/>
                    <a:pt x="16100044" y="10276459"/>
                  </a:cubicBezTo>
                  <a:cubicBezTo>
                    <a:pt x="16010508" y="10492740"/>
                    <a:pt x="16075406" y="10581005"/>
                    <a:pt x="15946247" y="10817860"/>
                  </a:cubicBezTo>
                  <a:cubicBezTo>
                    <a:pt x="16037686" y="10845927"/>
                    <a:pt x="15972155" y="10879582"/>
                    <a:pt x="15866363" y="11071225"/>
                  </a:cubicBezTo>
                  <a:cubicBezTo>
                    <a:pt x="15978378" y="11134598"/>
                    <a:pt x="15936595" y="11278997"/>
                    <a:pt x="15819247" y="11448161"/>
                  </a:cubicBezTo>
                  <a:cubicBezTo>
                    <a:pt x="16018002" y="11564239"/>
                    <a:pt x="15903194" y="11927713"/>
                    <a:pt x="15793974" y="12072874"/>
                  </a:cubicBezTo>
                  <a:cubicBezTo>
                    <a:pt x="15826485" y="12193016"/>
                    <a:pt x="15772764" y="12320270"/>
                    <a:pt x="15637890" y="12427331"/>
                  </a:cubicBezTo>
                  <a:cubicBezTo>
                    <a:pt x="15543403" y="12675108"/>
                    <a:pt x="15507715" y="12880086"/>
                    <a:pt x="15118969" y="13131927"/>
                  </a:cubicBezTo>
                  <a:cubicBezTo>
                    <a:pt x="15009495" y="13325729"/>
                    <a:pt x="15018765" y="13451714"/>
                    <a:pt x="14803247" y="13710413"/>
                  </a:cubicBezTo>
                  <a:cubicBezTo>
                    <a:pt x="14717395" y="13801852"/>
                    <a:pt x="14614779" y="13699744"/>
                    <a:pt x="14633829" y="13862940"/>
                  </a:cubicBezTo>
                  <a:cubicBezTo>
                    <a:pt x="14512798" y="13908787"/>
                    <a:pt x="14668754" y="14052931"/>
                    <a:pt x="14389481" y="14175614"/>
                  </a:cubicBezTo>
                  <a:cubicBezTo>
                    <a:pt x="14435708" y="14323568"/>
                    <a:pt x="14561438" y="14396213"/>
                    <a:pt x="14043406" y="14347189"/>
                  </a:cubicBezTo>
                  <a:cubicBezTo>
                    <a:pt x="10619994" y="14340332"/>
                    <a:pt x="7280528" y="14367511"/>
                    <a:pt x="3697986" y="14336903"/>
                  </a:cubicBezTo>
                  <a:cubicBezTo>
                    <a:pt x="3494532" y="14318235"/>
                    <a:pt x="3001518" y="14544675"/>
                    <a:pt x="3109214" y="14084427"/>
                  </a:cubicBezTo>
                  <a:cubicBezTo>
                    <a:pt x="3136011" y="10042906"/>
                    <a:pt x="3066161" y="5897753"/>
                    <a:pt x="3078988" y="1868424"/>
                  </a:cubicBezTo>
                  <a:cubicBezTo>
                    <a:pt x="3460496" y="0"/>
                    <a:pt x="0" y="612267"/>
                    <a:pt x="15608554" y="517652"/>
                  </a:cubicBezTo>
                  <a:cubicBezTo>
                    <a:pt x="16485363" y="537591"/>
                    <a:pt x="17751298" y="456819"/>
                    <a:pt x="18538318" y="544195"/>
                  </a:cubicBezTo>
                  <a:cubicBezTo>
                    <a:pt x="18623535" y="576326"/>
                    <a:pt x="18599150" y="1264412"/>
                    <a:pt x="18582894" y="1332357"/>
                  </a:cubicBezTo>
                  <a:close/>
                </a:path>
              </a:pathLst>
            </a:custGeom>
            <a:blipFill>
              <a:blip r:embed="rId3"/>
              <a:stretch>
                <a:fillRect l="-21641" t="-3556" r="-2576" b="-121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152782" y="2044700"/>
            <a:ext cx="7804000" cy="7411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4050" dirty="0">
                <a:solidFill>
                  <a:srgbClr val="000000"/>
                </a:solidFill>
                <a:latin typeface="Arimo"/>
              </a:rPr>
              <a:t>If you have any structural damage:</a:t>
            </a:r>
          </a:p>
          <a:p>
            <a:pPr marL="925830" lvl="2" indent="-308610" algn="l">
              <a:lnSpc>
                <a:spcPts val="6480"/>
              </a:lnSpc>
              <a:buFont typeface="Arial"/>
              <a:buChar char="⚬"/>
            </a:pPr>
            <a:r>
              <a:rPr lang="en-US" sz="4050" dirty="0">
                <a:solidFill>
                  <a:srgbClr val="000000"/>
                </a:solidFill>
                <a:latin typeface="Arimo"/>
              </a:rPr>
              <a:t>File a flood insurance claim</a:t>
            </a:r>
          </a:p>
          <a:p>
            <a:pPr marL="925830" lvl="2" indent="-308610" algn="l">
              <a:lnSpc>
                <a:spcPts val="6480"/>
              </a:lnSpc>
              <a:buFont typeface="Arial"/>
              <a:buChar char="⚬"/>
            </a:pPr>
            <a:r>
              <a:rPr lang="en-US" sz="4050" dirty="0">
                <a:solidFill>
                  <a:srgbClr val="000000"/>
                </a:solidFill>
                <a:latin typeface="Arimo"/>
              </a:rPr>
              <a:t>Get a permit before you do any work</a:t>
            </a:r>
          </a:p>
          <a:p>
            <a:pPr marL="925830" lvl="2" indent="-308610" algn="l">
              <a:lnSpc>
                <a:spcPts val="6480"/>
              </a:lnSpc>
              <a:buFont typeface="Arial"/>
              <a:buChar char="⚬"/>
            </a:pPr>
            <a:r>
              <a:rPr lang="en-US" sz="4050" dirty="0">
                <a:solidFill>
                  <a:srgbClr val="000000"/>
                </a:solidFill>
                <a:latin typeface="Arimo"/>
              </a:rPr>
              <a:t>Properly dispose of any debris</a:t>
            </a:r>
          </a:p>
          <a:p>
            <a:pPr marL="925830" lvl="2" indent="-308610" algn="l">
              <a:lnSpc>
                <a:spcPts val="6480"/>
              </a:lnSpc>
              <a:buFont typeface="Arial"/>
              <a:buChar char="⚬"/>
            </a:pPr>
            <a:r>
              <a:rPr lang="en-US" sz="4050" dirty="0">
                <a:solidFill>
                  <a:srgbClr val="000000"/>
                </a:solidFill>
                <a:latin typeface="Arimo"/>
              </a:rPr>
              <a:t>Review your town’s building code and other requirements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BAC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91E42B-0CEF-A23A-795A-4686BD1007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061B06-039A-9F71-6750-19660FD604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60" y="0"/>
            <a:ext cx="7654880" cy="10287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95D1762-C75E-C7FD-DF95-6313DE1F3784}"/>
              </a:ext>
            </a:extLst>
          </p:cNvPr>
          <p:cNvSpPr txBox="1"/>
          <p:nvPr/>
        </p:nvSpPr>
        <p:spPr>
          <a:xfrm>
            <a:off x="13182600" y="4991100"/>
            <a:ext cx="274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https://images7.memedroid.com/images/UPLOADED817/59f73001ca474.jpeg</a:t>
            </a:r>
            <a:endParaRPr lang="en-US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7088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BA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744200" y="1922148"/>
            <a:ext cx="6515100" cy="19431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7678"/>
              </a:lnSpc>
            </a:pPr>
            <a:r>
              <a:rPr lang="en-US" sz="6398" dirty="0">
                <a:solidFill>
                  <a:srgbClr val="000000"/>
                </a:solidFill>
                <a:latin typeface="Canva Sans"/>
              </a:rPr>
              <a:t>Living in the Floodplain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2420600" y="4885055"/>
            <a:ext cx="4838700" cy="14631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5880"/>
              </a:lnSpc>
            </a:pPr>
            <a:r>
              <a:rPr lang="en-US" sz="4200" u="sng" dirty="0">
                <a:solidFill>
                  <a:srgbClr val="0000FF"/>
                </a:solidFill>
                <a:latin typeface="Canva Sans Bold"/>
                <a:hlinkClick r:id="rId3" tooltip="https://msc.fema.gov/portal/home"/>
              </a:rPr>
              <a:t>Know your FEMA flood zone!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656492" y="7353300"/>
            <a:ext cx="7503550" cy="1318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dirty="0">
                <a:solidFill>
                  <a:srgbClr val="000000"/>
                </a:solidFill>
                <a:latin typeface="Proxima Nova Italics"/>
              </a:rPr>
              <a:t>About 75% of all presidentially-declared disasters involve flooding.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424CE7-0D9E-3FF4-78A7-22EB0FA2D2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" y="1923514"/>
            <a:ext cx="10439400" cy="5073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BA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489448" y="527451"/>
            <a:ext cx="8654552" cy="645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39"/>
              </a:lnSpc>
            </a:pPr>
            <a:r>
              <a:rPr lang="en-US" sz="4895">
                <a:solidFill>
                  <a:srgbClr val="000000"/>
                </a:solidFill>
                <a:latin typeface="Arimo Bold"/>
              </a:rPr>
              <a:t>BACKGROUND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89448" y="1284016"/>
            <a:ext cx="17375451" cy="3415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25830" lvl="2" indent="-308610" algn="l">
              <a:lnSpc>
                <a:spcPts val="6480"/>
              </a:lnSpc>
              <a:buFont typeface="Arial"/>
              <a:buChar char="⚬"/>
            </a:pPr>
            <a:r>
              <a:rPr lang="en-US" sz="4050" dirty="0">
                <a:solidFill>
                  <a:srgbClr val="000000"/>
                </a:solidFill>
                <a:latin typeface="Arimo"/>
              </a:rPr>
              <a:t>Storms are increasing in frequency and intensity</a:t>
            </a:r>
          </a:p>
          <a:p>
            <a:pPr marL="1654492" lvl="3" indent="-413623" algn="l">
              <a:lnSpc>
                <a:spcPts val="6480"/>
              </a:lnSpc>
              <a:buFont typeface="Arial"/>
              <a:buChar char="￭"/>
            </a:pPr>
            <a:r>
              <a:rPr lang="en-US" sz="4050" dirty="0">
                <a:solidFill>
                  <a:srgbClr val="000000"/>
                </a:solidFill>
                <a:latin typeface="Arimo"/>
              </a:rPr>
              <a:t>Warmer air holds more moisture, increasing the potential for strong storms overall and further north</a:t>
            </a:r>
          </a:p>
          <a:p>
            <a:pPr marL="925830" lvl="2" indent="-308610" algn="l">
              <a:lnSpc>
                <a:spcPts val="6480"/>
              </a:lnSpc>
              <a:buFont typeface="Arial"/>
              <a:buChar char="⚬"/>
            </a:pPr>
            <a:r>
              <a:rPr lang="en-US" sz="4050" dirty="0">
                <a:solidFill>
                  <a:srgbClr val="000000"/>
                </a:solidFill>
                <a:latin typeface="Arimo"/>
              </a:rPr>
              <a:t>Rising sea levels will make storm surge more damaging</a:t>
            </a:r>
          </a:p>
        </p:txBody>
      </p:sp>
      <p:pic>
        <p:nvPicPr>
          <p:cNvPr id="1026" name="Picture 2" descr="Debris associated with the collapsed house at 23039 G A Kohler Court is strewn along the beach Wednesday at Rodanthe. Photo: National Park Service">
            <a:extLst>
              <a:ext uri="{FF2B5EF4-FFF2-40B4-BE49-F238E27FC236}">
                <a16:creationId xmlns:a16="http://schemas.microsoft.com/office/drawing/2014/main" id="{D8C17848-FF3A-5595-FE84-DD1C8A066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810422"/>
            <a:ext cx="6780734" cy="484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23FAC9-DC97-56AB-7AD1-EA75EC3C7AB0}"/>
              </a:ext>
            </a:extLst>
          </p:cNvPr>
          <p:cNvSpPr txBox="1"/>
          <p:nvPr/>
        </p:nvSpPr>
        <p:spPr>
          <a:xfrm>
            <a:off x="5486400" y="9682494"/>
            <a:ext cx="67807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Debris associated with the collapsed house at 23039 G A Kohler Court is strewn along the beach Wednesday at Rodanthe. Photo: National Park Service</a:t>
            </a:r>
            <a:br>
              <a:rPr lang="en-US" sz="1000" dirty="0"/>
            </a:br>
            <a:r>
              <a:rPr lang="en-US" sz="10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Read more at Coastal Review, </a:t>
            </a:r>
            <a:r>
              <a:rPr lang="en-US" sz="1000" b="0" i="0" u="sng" dirty="0">
                <a:solidFill>
                  <a:srgbClr val="216093"/>
                </a:solidFill>
                <a:effectLst/>
                <a:latin typeface="Open Sans" panose="020B0606030504020204" pitchFamily="34" charset="0"/>
                <a:hlinkClick r:id="rId4" tooltip="‘Total mess’ after third Rodanthe house in four days falls"/>
              </a:rPr>
              <a:t>coastalreview.org</a:t>
            </a:r>
            <a:r>
              <a:rPr lang="en-US" sz="10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.</a:t>
            </a:r>
            <a:endParaRPr lang="en-US" sz="10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BAC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9EC8D2-EFDF-AD73-2001-188A5DBB16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The National Flood Insurance Program | Community Impact">
            <a:extLst>
              <a:ext uri="{FF2B5EF4-FFF2-40B4-BE49-F238E27FC236}">
                <a16:creationId xmlns:a16="http://schemas.microsoft.com/office/drawing/2014/main" id="{39755C50-1AE0-7C27-7571-2E560E534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510" y="114300"/>
            <a:ext cx="11494981" cy="100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0197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BA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16764" y="1782763"/>
            <a:ext cx="7828224" cy="6721475"/>
            <a:chOff x="0" y="0"/>
            <a:chExt cx="10437632" cy="89619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437622" cy="8962009"/>
            </a:xfrm>
            <a:custGeom>
              <a:avLst/>
              <a:gdLst/>
              <a:ahLst/>
              <a:cxnLst/>
              <a:rect l="l" t="t" r="r" b="b"/>
              <a:pathLst>
                <a:path w="10437622" h="8962009">
                  <a:moveTo>
                    <a:pt x="0" y="0"/>
                  </a:moveTo>
                  <a:lnTo>
                    <a:pt x="10437622" y="0"/>
                  </a:lnTo>
                  <a:lnTo>
                    <a:pt x="10437622" y="8962009"/>
                  </a:lnTo>
                  <a:lnTo>
                    <a:pt x="0" y="8962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9711018" y="542925"/>
            <a:ext cx="7548282" cy="97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78"/>
              </a:lnSpc>
            </a:pPr>
            <a:r>
              <a:rPr lang="en-US" sz="6398" u="sng">
                <a:solidFill>
                  <a:srgbClr val="0000FF"/>
                </a:solidFill>
                <a:latin typeface="Canva Sans"/>
                <a:hlinkClick r:id="rId4" tooltip="https://www.floodsmart.gov"/>
              </a:rPr>
              <a:t>Flood Insurance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296400" y="1750698"/>
            <a:ext cx="8174836" cy="8209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200">
                <a:solidFill>
                  <a:srgbClr val="000000"/>
                </a:solidFill>
                <a:latin typeface="Canva Sans"/>
              </a:rPr>
              <a:t>If you live in a FEMA floodplain and have a federally backed mortgage, then you must have a flood insurance policy. Most homeowners insurance policies do not cover flood damage.</a:t>
            </a:r>
          </a:p>
          <a:p>
            <a:pPr algn="l">
              <a:lnSpc>
                <a:spcPts val="4899"/>
              </a:lnSpc>
            </a:pPr>
            <a:endParaRPr lang="en-US" sz="3200">
              <a:solidFill>
                <a:srgbClr val="000000"/>
              </a:solidFill>
              <a:latin typeface="Canva Sans"/>
            </a:endParaRPr>
          </a:p>
          <a:p>
            <a:pPr marL="715646" lvl="2" indent="-238549" algn="l">
              <a:lnSpc>
                <a:spcPts val="4899"/>
              </a:lnSpc>
              <a:buFont typeface="Arial"/>
              <a:buChar char="⚬"/>
            </a:pPr>
            <a:r>
              <a:rPr lang="en-US" sz="2799">
                <a:solidFill>
                  <a:srgbClr val="000000"/>
                </a:solidFill>
                <a:latin typeface="Canva Sans"/>
              </a:rPr>
              <a:t>Private or through NFIP</a:t>
            </a:r>
          </a:p>
          <a:p>
            <a:pPr marL="715646" lvl="2" indent="-238549" algn="l">
              <a:lnSpc>
                <a:spcPts val="4899"/>
              </a:lnSpc>
              <a:buFont typeface="Arial"/>
              <a:buChar char="⚬"/>
            </a:pPr>
            <a:r>
              <a:rPr lang="en-US" sz="2799">
                <a:solidFill>
                  <a:srgbClr val="000000"/>
                </a:solidFill>
                <a:latin typeface="Canva Sans"/>
              </a:rPr>
              <a:t>Is it mandatory?</a:t>
            </a:r>
          </a:p>
          <a:p>
            <a:pPr marL="715646" lvl="2" indent="-238549" algn="l">
              <a:lnSpc>
                <a:spcPts val="4899"/>
              </a:lnSpc>
              <a:buFont typeface="Arial"/>
              <a:buChar char="⚬"/>
            </a:pPr>
            <a:r>
              <a:rPr lang="en-US" sz="2799">
                <a:solidFill>
                  <a:srgbClr val="000000"/>
                </a:solidFill>
                <a:latin typeface="Canva Sans"/>
              </a:rPr>
              <a:t>What's covered?</a:t>
            </a:r>
          </a:p>
          <a:p>
            <a:pPr marL="715646" lvl="2" indent="-238549" algn="l">
              <a:lnSpc>
                <a:spcPts val="4899"/>
              </a:lnSpc>
              <a:buFont typeface="Arial"/>
              <a:buChar char="⚬"/>
            </a:pPr>
            <a:r>
              <a:rPr lang="en-US" sz="2799">
                <a:solidFill>
                  <a:srgbClr val="000000"/>
                </a:solidFill>
                <a:latin typeface="Canva Sans"/>
              </a:rPr>
              <a:t>Reach out to the town or county for more information</a:t>
            </a:r>
          </a:p>
          <a:p>
            <a:pPr marL="1172846" lvl="3" indent="-293212" algn="l">
              <a:lnSpc>
                <a:spcPts val="4899"/>
              </a:lnSpc>
              <a:buFont typeface="Arial"/>
              <a:buChar char="￭"/>
            </a:pPr>
            <a:r>
              <a:rPr lang="en-US" sz="2799">
                <a:solidFill>
                  <a:srgbClr val="000000"/>
                </a:solidFill>
                <a:latin typeface="Canva Sans"/>
              </a:rPr>
              <a:t>Shannon Hulst, Floodplain and CRS Specialist: </a:t>
            </a:r>
            <a:r>
              <a:rPr lang="en-US" sz="2799" u="sng">
                <a:solidFill>
                  <a:srgbClr val="0000FF"/>
                </a:solidFill>
                <a:latin typeface="Canva Sans"/>
                <a:hlinkClick r:id="rId5" tooltip="mailto:Shannon.Hulst@capecod.gov"/>
              </a:rPr>
              <a:t>Shannon.Hulst@capecod.gov</a:t>
            </a:r>
            <a:r>
              <a:rPr lang="en-US" sz="2799">
                <a:solidFill>
                  <a:srgbClr val="000000"/>
                </a:solidFill>
                <a:latin typeface="Canva Sans"/>
              </a:rPr>
              <a:t> 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BA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house flooded by water&#10;&#10;Description automatically generated with medium confidence">
            <a:extLst>
              <a:ext uri="{FF2B5EF4-FFF2-40B4-BE49-F238E27FC236}">
                <a16:creationId xmlns:a16="http://schemas.microsoft.com/office/drawing/2014/main" id="{A2B88D5E-17AD-B6B1-253A-C8139B128D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36" y="723900"/>
            <a:ext cx="18096329" cy="88392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BAC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3AEC63-147E-76F3-7858-D28DEBB220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0F44820A-51E0-996A-8842-511628CAD19E}"/>
              </a:ext>
            </a:extLst>
          </p:cNvPr>
          <p:cNvSpPr txBox="1"/>
          <p:nvPr/>
        </p:nvSpPr>
        <p:spPr>
          <a:xfrm>
            <a:off x="8686800" y="1028700"/>
            <a:ext cx="8854412" cy="9078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8"/>
              </a:lnSpc>
            </a:pPr>
            <a:r>
              <a:rPr lang="en-US" sz="4898" dirty="0">
                <a:solidFill>
                  <a:srgbClr val="000000"/>
                </a:solidFill>
                <a:latin typeface="Arimo"/>
              </a:rPr>
              <a:t>Community Rating System</a:t>
            </a:r>
            <a:endParaRPr lang="en-US" sz="4050" dirty="0">
              <a:solidFill>
                <a:srgbClr val="000000"/>
              </a:solidFill>
              <a:latin typeface="Arimo"/>
            </a:endParaRPr>
          </a:p>
          <a:p>
            <a:pPr marL="685800" indent="-6858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Arimo"/>
              </a:rPr>
              <a:t>Flood insurance discounts in exchange for actions that reduce flood risk</a:t>
            </a:r>
          </a:p>
          <a:p>
            <a:pPr marL="685800" indent="-6858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Arimo"/>
              </a:rPr>
              <a:t>Improves flood resilience</a:t>
            </a:r>
          </a:p>
          <a:p>
            <a:pPr marL="1143000" lvl="1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Arimo"/>
              </a:rPr>
              <a:t>Incentive for resilience</a:t>
            </a:r>
          </a:p>
          <a:p>
            <a:pPr marL="1143000" lvl="1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Arimo"/>
              </a:rPr>
              <a:t>Improved building code enforcement &amp; awareness</a:t>
            </a:r>
          </a:p>
          <a:p>
            <a:pPr marL="1143000" lvl="1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Arimo"/>
              </a:rPr>
              <a:t>Open space preservation</a:t>
            </a:r>
          </a:p>
          <a:p>
            <a:pPr marL="1143000" lvl="1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Arimo"/>
              </a:rPr>
              <a:t>Public education</a:t>
            </a:r>
          </a:p>
          <a:p>
            <a:pPr marL="1143000" lvl="1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Arimo"/>
              </a:rPr>
              <a:t>Ideas for advanced floodplain management</a:t>
            </a:r>
          </a:p>
          <a:p>
            <a:pPr marL="685800" indent="-685800" algn="l">
              <a:lnSpc>
                <a:spcPts val="6858"/>
              </a:lnSpc>
              <a:buFont typeface="Arial" panose="020B0604020202020204" pitchFamily="34" charset="0"/>
              <a:buChar char="•"/>
            </a:pPr>
            <a:endParaRPr lang="en-US" sz="4898" dirty="0">
              <a:solidFill>
                <a:srgbClr val="000000"/>
              </a:solidFill>
              <a:latin typeface="Arimo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39F0CC-32C2-2023-2EFB-C4C26F350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669580"/>
            <a:ext cx="6858000" cy="894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2406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BA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AI-generated content may be incorrect.">
            <a:extLst>
              <a:ext uri="{FF2B5EF4-FFF2-40B4-BE49-F238E27FC236}">
                <a16:creationId xmlns:a16="http://schemas.microsoft.com/office/drawing/2014/main" id="{19DD619A-E0BA-C644-7CB9-3335E9B581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706" y="0"/>
            <a:ext cx="13312588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BA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489448" y="527451"/>
            <a:ext cx="9729150" cy="693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39"/>
              </a:lnSpc>
            </a:pPr>
            <a:r>
              <a:rPr lang="en-US" sz="4895">
                <a:solidFill>
                  <a:srgbClr val="000000"/>
                </a:solidFill>
                <a:latin typeface="Arimo Bold"/>
              </a:rPr>
              <a:t>FUNDING SOURCES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005021" y="2029134"/>
            <a:ext cx="9553216" cy="5783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74395" lvl="1" indent="-437197">
              <a:lnSpc>
                <a:spcPts val="5670"/>
              </a:lnSpc>
              <a:buFont typeface="Arial"/>
              <a:buChar char="•"/>
            </a:pPr>
            <a:r>
              <a:rPr lang="en-US" sz="4050" dirty="0">
                <a:solidFill>
                  <a:srgbClr val="000000"/>
                </a:solidFill>
                <a:latin typeface="Arimo"/>
              </a:rPr>
              <a:t>USDA Relief</a:t>
            </a:r>
          </a:p>
          <a:p>
            <a:pPr marL="1331595" lvl="2" indent="-437197">
              <a:lnSpc>
                <a:spcPts val="5670"/>
              </a:lnSpc>
              <a:buFont typeface="Arial"/>
              <a:buChar char="•"/>
            </a:pPr>
            <a:r>
              <a:rPr lang="en-US" sz="4050" dirty="0">
                <a:solidFill>
                  <a:srgbClr val="000000"/>
                </a:solidFill>
                <a:latin typeface="Arimo"/>
              </a:rPr>
              <a:t>Requires a disaster declaration (2023 in Western MA)</a:t>
            </a:r>
          </a:p>
          <a:p>
            <a:pPr marL="1331595" lvl="2" indent="-437197">
              <a:lnSpc>
                <a:spcPts val="5670"/>
              </a:lnSpc>
              <a:buFont typeface="Arial"/>
              <a:buChar char="•"/>
            </a:pPr>
            <a:r>
              <a:rPr lang="en-US" sz="4050" dirty="0">
                <a:solidFill>
                  <a:srgbClr val="000000"/>
                </a:solidFill>
                <a:latin typeface="Arimo"/>
              </a:rPr>
              <a:t>Low-interest loans</a:t>
            </a:r>
          </a:p>
          <a:p>
            <a:pPr marL="874395" lvl="1" indent="-437197">
              <a:lnSpc>
                <a:spcPts val="5670"/>
              </a:lnSpc>
              <a:buFont typeface="Arial"/>
              <a:buChar char="•"/>
            </a:pPr>
            <a:r>
              <a:rPr lang="en-US" sz="4050" dirty="0">
                <a:solidFill>
                  <a:srgbClr val="000000"/>
                </a:solidFill>
                <a:latin typeface="Arimo"/>
              </a:rPr>
              <a:t>Massachusetts Farm Resiliency Fund</a:t>
            </a:r>
          </a:p>
          <a:p>
            <a:pPr marL="1331595" lvl="2" indent="-437197">
              <a:lnSpc>
                <a:spcPts val="5670"/>
              </a:lnSpc>
              <a:buFont typeface="Arial"/>
              <a:buChar char="•"/>
            </a:pPr>
            <a:r>
              <a:rPr lang="en-US" sz="4050" dirty="0">
                <a:solidFill>
                  <a:srgbClr val="000000"/>
                </a:solidFill>
                <a:latin typeface="Arimo"/>
              </a:rPr>
              <a:t>Created after 2023 flooding</a:t>
            </a:r>
          </a:p>
          <a:p>
            <a:pPr marL="874395" lvl="1" indent="-437197">
              <a:lnSpc>
                <a:spcPts val="5670"/>
              </a:lnSpc>
              <a:buFont typeface="Arial"/>
              <a:buChar char="•"/>
            </a:pPr>
            <a:r>
              <a:rPr lang="en-US" sz="4050" dirty="0">
                <a:solidFill>
                  <a:srgbClr val="000000"/>
                </a:solidFill>
                <a:latin typeface="Arimo"/>
              </a:rPr>
              <a:t>USDA Farm Service Agency Loan</a:t>
            </a:r>
          </a:p>
          <a:p>
            <a:pPr marL="1331595" lvl="2" indent="-437197">
              <a:lnSpc>
                <a:spcPts val="5670"/>
              </a:lnSpc>
              <a:buFont typeface="Arial"/>
              <a:buChar char="•"/>
            </a:pPr>
            <a:endParaRPr lang="en-US" sz="4050" dirty="0">
              <a:solidFill>
                <a:srgbClr val="000000"/>
              </a:solidFill>
              <a:latin typeface="Arimo"/>
            </a:endParaRPr>
          </a:p>
        </p:txBody>
      </p:sp>
      <p:pic>
        <p:nvPicPr>
          <p:cNvPr id="8" name="Picture 7" descr="A flooded street with houses on either side of it&#10;&#10;AI-generated content may be incorrect.">
            <a:extLst>
              <a:ext uri="{FF2B5EF4-FFF2-40B4-BE49-F238E27FC236}">
                <a16:creationId xmlns:a16="http://schemas.microsoft.com/office/drawing/2014/main" id="{89E14D46-C511-6E51-7D17-23CD237C4D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33400" y="3014817"/>
            <a:ext cx="7058844" cy="42573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FBE8E14-4048-66DD-304B-D86236995C46}"/>
              </a:ext>
            </a:extLst>
          </p:cNvPr>
          <p:cNvSpPr txBox="1"/>
          <p:nvPr/>
        </p:nvSpPr>
        <p:spPr>
          <a:xfrm>
            <a:off x="489448" y="7353300"/>
            <a:ext cx="1672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3" tooltip="https://www.geograph.org.uk/photo/4695268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4" tooltip="https://creativecommons.org/licenses/by-sa/3.0/"/>
              </a:rPr>
              <a:t>CC BY-SA</a:t>
            </a:r>
            <a:endParaRPr lang="en-US" sz="9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BAC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2BAC39-9D96-FE99-2974-3DF829158E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3BEF4B1-CE09-07EE-2070-6842DFDBAA17}"/>
              </a:ext>
            </a:extLst>
          </p:cNvPr>
          <p:cNvSpPr txBox="1"/>
          <p:nvPr/>
        </p:nvSpPr>
        <p:spPr>
          <a:xfrm>
            <a:off x="559643" y="187860"/>
            <a:ext cx="8068603" cy="10854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9790"/>
              </a:lnSpc>
            </a:pPr>
            <a:r>
              <a:rPr lang="en-US" sz="4895" dirty="0">
                <a:solidFill>
                  <a:srgbClr val="000000"/>
                </a:solidFill>
                <a:latin typeface="Arimo Bold"/>
              </a:rPr>
              <a:t>More Funding!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8F6F6D67-1065-BF43-B139-74D0C53AD649}"/>
              </a:ext>
            </a:extLst>
          </p:cNvPr>
          <p:cNvSpPr txBox="1"/>
          <p:nvPr/>
        </p:nvSpPr>
        <p:spPr>
          <a:xfrm>
            <a:off x="541996" y="2176043"/>
            <a:ext cx="9135403" cy="73870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74395" lvl="1" indent="-437197">
              <a:lnSpc>
                <a:spcPts val="6480"/>
              </a:lnSpc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Helveticish"/>
              </a:rPr>
              <a:t>Small Business Administration</a:t>
            </a:r>
          </a:p>
          <a:p>
            <a:pPr marL="1331595" lvl="2" indent="-437197">
              <a:lnSpc>
                <a:spcPts val="6480"/>
              </a:lnSpc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Helveticish"/>
              </a:rPr>
              <a:t>Loans for real estate, personal property, machinery and equipment, and inventory and business assets</a:t>
            </a:r>
          </a:p>
          <a:p>
            <a:pPr marL="874395" lvl="1" indent="-437197">
              <a:lnSpc>
                <a:spcPts val="6480"/>
              </a:lnSpc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Helveticish"/>
              </a:rPr>
              <a:t>National Center for Appropriate Technology (NCAT)’s ATTRA (Appropriate Technology Transfer for Rural Areas) Program</a:t>
            </a:r>
          </a:p>
          <a:p>
            <a:pPr marL="1331595" lvl="2" indent="-437197">
              <a:lnSpc>
                <a:spcPts val="6480"/>
              </a:lnSpc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Helveticish"/>
              </a:rPr>
              <a:t>Provides technical assistance and climate solutions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D41A98-6F52-0691-F612-86B4A3DE5F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9964658" y="2129324"/>
            <a:ext cx="8037802" cy="60283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4D2203-7DF1-ABF6-716A-835D7713E24D}"/>
              </a:ext>
            </a:extLst>
          </p:cNvPr>
          <p:cNvSpPr txBox="1"/>
          <p:nvPr/>
        </p:nvSpPr>
        <p:spPr>
          <a:xfrm>
            <a:off x="9964658" y="8157675"/>
            <a:ext cx="80378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s://www.flickr.com/photos/rusty_clark/6212225317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5" tooltip="https://creativecommons.org/licenses/by/3.0/"/>
              </a:rPr>
              <a:t>CC BY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5261443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BAC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77AC60-4C1C-7580-24D1-673CABC253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5C43F0A4-C310-65D6-D607-D53BAC56CE4A}"/>
              </a:ext>
            </a:extLst>
          </p:cNvPr>
          <p:cNvGrpSpPr/>
          <p:nvPr/>
        </p:nvGrpSpPr>
        <p:grpSpPr>
          <a:xfrm>
            <a:off x="482845" y="2124384"/>
            <a:ext cx="6889726" cy="7811236"/>
            <a:chOff x="0" y="0"/>
            <a:chExt cx="9186301" cy="10414982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A4E8D132-AB38-D799-A091-7BC027B64B84}"/>
                </a:ext>
              </a:extLst>
            </p:cNvPr>
            <p:cNvSpPr/>
            <p:nvPr/>
          </p:nvSpPr>
          <p:spPr>
            <a:xfrm>
              <a:off x="0" y="0"/>
              <a:ext cx="9186311" cy="10415143"/>
            </a:xfrm>
            <a:custGeom>
              <a:avLst/>
              <a:gdLst/>
              <a:ahLst/>
              <a:cxnLst/>
              <a:rect l="l" t="t" r="r" b="b"/>
              <a:pathLst>
                <a:path w="9186311" h="10415143">
                  <a:moveTo>
                    <a:pt x="9103607" y="57277"/>
                  </a:moveTo>
                  <a:lnTo>
                    <a:pt x="9072139" y="57277"/>
                  </a:lnTo>
                  <a:cubicBezTo>
                    <a:pt x="8323957" y="57277"/>
                    <a:pt x="7575888" y="66040"/>
                    <a:pt x="6831681" y="74930"/>
                  </a:cubicBezTo>
                  <a:cubicBezTo>
                    <a:pt x="5504697" y="92456"/>
                    <a:pt x="4173850" y="118872"/>
                    <a:pt x="2846865" y="123317"/>
                  </a:cubicBezTo>
                  <a:cubicBezTo>
                    <a:pt x="2330999" y="123317"/>
                    <a:pt x="1815246" y="92456"/>
                    <a:pt x="1299379" y="57277"/>
                  </a:cubicBezTo>
                  <a:cubicBezTo>
                    <a:pt x="874167" y="26416"/>
                    <a:pt x="441003" y="0"/>
                    <a:pt x="15791" y="35179"/>
                  </a:cubicBezTo>
                  <a:cubicBezTo>
                    <a:pt x="19767" y="730631"/>
                    <a:pt x="23629" y="1426210"/>
                    <a:pt x="31581" y="2117344"/>
                  </a:cubicBezTo>
                  <a:cubicBezTo>
                    <a:pt x="43282" y="3662426"/>
                    <a:pt x="63049" y="5207508"/>
                    <a:pt x="51234" y="6752590"/>
                  </a:cubicBezTo>
                  <a:cubicBezTo>
                    <a:pt x="47258" y="7518527"/>
                    <a:pt x="19653" y="8284464"/>
                    <a:pt x="7839" y="9050401"/>
                  </a:cubicBezTo>
                  <a:cubicBezTo>
                    <a:pt x="0" y="9464167"/>
                    <a:pt x="31468" y="9877933"/>
                    <a:pt x="55097" y="10287381"/>
                  </a:cubicBezTo>
                  <a:cubicBezTo>
                    <a:pt x="240155" y="10269728"/>
                    <a:pt x="429188" y="10282936"/>
                    <a:pt x="610270" y="10300589"/>
                  </a:cubicBezTo>
                  <a:cubicBezTo>
                    <a:pt x="889844" y="10327005"/>
                    <a:pt x="1165443" y="10357866"/>
                    <a:pt x="1445017" y="10371074"/>
                  </a:cubicBezTo>
                  <a:cubicBezTo>
                    <a:pt x="2736558" y="10415143"/>
                    <a:pt x="4031961" y="10388727"/>
                    <a:pt x="5323502" y="10353421"/>
                  </a:cubicBezTo>
                  <a:cubicBezTo>
                    <a:pt x="6595276" y="10313797"/>
                    <a:pt x="7871140" y="10269728"/>
                    <a:pt x="9146890" y="10265410"/>
                  </a:cubicBezTo>
                  <a:cubicBezTo>
                    <a:pt x="9123261" y="9684385"/>
                    <a:pt x="9095656" y="9103360"/>
                    <a:pt x="9079978" y="8517890"/>
                  </a:cubicBezTo>
                  <a:cubicBezTo>
                    <a:pt x="9040558" y="7052056"/>
                    <a:pt x="9095769" y="5590540"/>
                    <a:pt x="9131212" y="4124706"/>
                  </a:cubicBezTo>
                  <a:cubicBezTo>
                    <a:pt x="9166657" y="2773299"/>
                    <a:pt x="9186311" y="1413129"/>
                    <a:pt x="9103607" y="57277"/>
                  </a:cubicBezTo>
                  <a:close/>
                </a:path>
              </a:pathLst>
            </a:custGeom>
            <a:blipFill>
              <a:blip r:embed="rId2"/>
              <a:stretch>
                <a:fillRect l="-107737" t="-177" b="-17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>
            <a:extLst>
              <a:ext uri="{FF2B5EF4-FFF2-40B4-BE49-F238E27FC236}">
                <a16:creationId xmlns:a16="http://schemas.microsoft.com/office/drawing/2014/main" id="{CB5870BA-E783-1D01-5D0A-D89382CD6928}"/>
              </a:ext>
            </a:extLst>
          </p:cNvPr>
          <p:cNvSpPr txBox="1"/>
          <p:nvPr/>
        </p:nvSpPr>
        <p:spPr>
          <a:xfrm>
            <a:off x="489448" y="527451"/>
            <a:ext cx="9729150" cy="1308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39"/>
              </a:lnSpc>
            </a:pPr>
            <a:r>
              <a:rPr lang="en-US" sz="4895" dirty="0">
                <a:solidFill>
                  <a:srgbClr val="000000"/>
                </a:solidFill>
                <a:latin typeface="Arimo Bold"/>
              </a:rPr>
              <a:t>STRUCTURAL FUNDING SOURCES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2D7A40DF-CC99-62BF-41EA-D2599763D200}"/>
              </a:ext>
            </a:extLst>
          </p:cNvPr>
          <p:cNvSpPr txBox="1"/>
          <p:nvPr/>
        </p:nvSpPr>
        <p:spPr>
          <a:xfrm>
            <a:off x="8005021" y="2029134"/>
            <a:ext cx="9553216" cy="7974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74395" lvl="1" indent="-437197">
              <a:lnSpc>
                <a:spcPts val="5670"/>
              </a:lnSpc>
              <a:buFont typeface="Arial"/>
              <a:buChar char="•"/>
            </a:pPr>
            <a:r>
              <a:rPr lang="en-US" sz="4000" dirty="0">
                <a:solidFill>
                  <a:srgbClr val="000000"/>
                </a:solidFill>
                <a:latin typeface="Arimo"/>
              </a:rPr>
              <a:t>Hazard Mitigation Assistance Program</a:t>
            </a:r>
          </a:p>
          <a:p>
            <a:pPr marL="1748790" lvl="2" indent="-582930">
              <a:lnSpc>
                <a:spcPts val="5670"/>
              </a:lnSpc>
              <a:buFont typeface="Arial"/>
              <a:buChar char="⚬"/>
            </a:pPr>
            <a:r>
              <a:rPr lang="en-US" sz="4000" dirty="0">
                <a:solidFill>
                  <a:srgbClr val="000000"/>
                </a:solidFill>
                <a:latin typeface="Arimo"/>
              </a:rPr>
              <a:t>Elevation, retrofitting, relocation, and demolition</a:t>
            </a:r>
          </a:p>
          <a:p>
            <a:pPr marL="874395" lvl="1" indent="-437197">
              <a:lnSpc>
                <a:spcPts val="5670"/>
              </a:lnSpc>
              <a:buFont typeface="Arial"/>
              <a:buChar char="•"/>
            </a:pPr>
            <a:r>
              <a:rPr lang="en-US" sz="4000" dirty="0">
                <a:solidFill>
                  <a:srgbClr val="000000"/>
                </a:solidFill>
                <a:latin typeface="Arimo"/>
              </a:rPr>
              <a:t>Housing and Urban Development 203(K) Loans</a:t>
            </a:r>
          </a:p>
          <a:p>
            <a:pPr marL="1748790" lvl="2" indent="-582930">
              <a:lnSpc>
                <a:spcPts val="5670"/>
              </a:lnSpc>
              <a:buFont typeface="Arial"/>
              <a:buChar char="⚬"/>
            </a:pPr>
            <a:r>
              <a:rPr lang="en-US" sz="4000" dirty="0">
                <a:solidFill>
                  <a:srgbClr val="000000"/>
                </a:solidFill>
                <a:latin typeface="Arimo"/>
              </a:rPr>
              <a:t>Flood safety improvements</a:t>
            </a:r>
          </a:p>
          <a:p>
            <a:pPr marL="874395" lvl="1" indent="-437197">
              <a:lnSpc>
                <a:spcPts val="5670"/>
              </a:lnSpc>
              <a:buFont typeface="Arial"/>
              <a:buChar char="•"/>
            </a:pPr>
            <a:r>
              <a:rPr lang="en-US" sz="4000" dirty="0">
                <a:solidFill>
                  <a:srgbClr val="000000"/>
                </a:solidFill>
                <a:latin typeface="Arimo"/>
              </a:rPr>
              <a:t>NRCS Emergency Watershed Protection Buyout Program</a:t>
            </a:r>
          </a:p>
          <a:p>
            <a:pPr marL="1748790" lvl="2" indent="-582930" algn="l">
              <a:lnSpc>
                <a:spcPts val="5670"/>
              </a:lnSpc>
              <a:buFont typeface="Arial"/>
              <a:buChar char="⚬"/>
            </a:pPr>
            <a:r>
              <a:rPr lang="en-US" sz="4000" dirty="0">
                <a:solidFill>
                  <a:srgbClr val="000000"/>
                </a:solidFill>
                <a:latin typeface="Arimo"/>
              </a:rPr>
              <a:t>Must receive a federal disaster declaration</a:t>
            </a:r>
          </a:p>
          <a:p>
            <a:pPr marL="1748790" lvl="2" indent="-582930" algn="l">
              <a:lnSpc>
                <a:spcPts val="5670"/>
              </a:lnSpc>
              <a:buFont typeface="Arial"/>
              <a:buChar char="⚬"/>
            </a:pPr>
            <a:r>
              <a:rPr lang="en-US" sz="4000" dirty="0">
                <a:solidFill>
                  <a:srgbClr val="000000"/>
                </a:solidFill>
                <a:latin typeface="Arimo"/>
              </a:rPr>
              <a:t>Only in A zones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23E4D52-4C59-D594-7CA6-143AD8D8D818}"/>
              </a:ext>
            </a:extLst>
          </p:cNvPr>
          <p:cNvSpPr txBox="1"/>
          <p:nvPr/>
        </p:nvSpPr>
        <p:spPr>
          <a:xfrm>
            <a:off x="553872" y="9980718"/>
            <a:ext cx="4551176" cy="180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39"/>
              </a:lnSpc>
            </a:pPr>
            <a:r>
              <a:rPr lang="en-US" sz="1200" spc="11">
                <a:solidFill>
                  <a:srgbClr val="000000"/>
                </a:solidFill>
                <a:latin typeface="TT Rounds Condensed"/>
              </a:rPr>
              <a:t>Credits: Sanghwan Kim via Canva Images</a:t>
            </a:r>
          </a:p>
        </p:txBody>
      </p:sp>
    </p:spTree>
    <p:extLst>
      <p:ext uri="{BB962C8B-B14F-4D97-AF65-F5344CB8AC3E}">
        <p14:creationId xmlns:p14="http://schemas.microsoft.com/office/powerpoint/2010/main" val="26446261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BAC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B1E181-30A5-B58C-D27E-9995956F34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F68BF13F-17A6-769B-AF9D-D9EE45F35E8F}"/>
              </a:ext>
            </a:extLst>
          </p:cNvPr>
          <p:cNvSpPr txBox="1"/>
          <p:nvPr/>
        </p:nvSpPr>
        <p:spPr>
          <a:xfrm>
            <a:off x="489448" y="527451"/>
            <a:ext cx="13607552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139"/>
              </a:lnSpc>
            </a:pPr>
            <a:r>
              <a:rPr lang="en-US" sz="4895" dirty="0">
                <a:solidFill>
                  <a:srgbClr val="000000"/>
                </a:solidFill>
                <a:latin typeface="Arimo Bold"/>
              </a:rPr>
              <a:t>FLOOD MITIGATION ASSISTANCE GRANTS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F89A7B6B-A830-D464-CAE5-727F6DEDABC5}"/>
              </a:ext>
            </a:extLst>
          </p:cNvPr>
          <p:cNvSpPr txBox="1"/>
          <p:nvPr/>
        </p:nvSpPr>
        <p:spPr>
          <a:xfrm>
            <a:off x="7924800" y="1485900"/>
            <a:ext cx="9553216" cy="82983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74395" lvl="1" indent="-437197">
              <a:lnSpc>
                <a:spcPct val="150000"/>
              </a:lnSpc>
              <a:buFont typeface="Arial"/>
              <a:buChar char="•"/>
            </a:pPr>
            <a:r>
              <a:rPr lang="en-US" sz="4050" dirty="0">
                <a:solidFill>
                  <a:srgbClr val="000000"/>
                </a:solidFill>
                <a:latin typeface="Arimo"/>
              </a:rPr>
              <a:t>Provides federal dollars for individual mitigation projects</a:t>
            </a:r>
          </a:p>
          <a:p>
            <a:pPr marL="874395" lvl="1" indent="-437197">
              <a:lnSpc>
                <a:spcPct val="150000"/>
              </a:lnSpc>
              <a:buFont typeface="Arial"/>
              <a:buChar char="•"/>
            </a:pPr>
            <a:r>
              <a:rPr lang="en-US" sz="4050" dirty="0">
                <a:solidFill>
                  <a:srgbClr val="000000"/>
                </a:solidFill>
                <a:latin typeface="Arimo"/>
              </a:rPr>
              <a:t>Must apply through your town</a:t>
            </a:r>
          </a:p>
          <a:p>
            <a:pPr marL="874395" lvl="1" indent="-437197">
              <a:lnSpc>
                <a:spcPct val="150000"/>
              </a:lnSpc>
              <a:buFont typeface="Arial"/>
              <a:buChar char="•"/>
            </a:pPr>
            <a:r>
              <a:rPr lang="en-US" sz="4050" dirty="0">
                <a:solidFill>
                  <a:srgbClr val="000000"/>
                </a:solidFill>
                <a:latin typeface="Arimo"/>
              </a:rPr>
              <a:t>Lengthy application and reimbursement process</a:t>
            </a:r>
          </a:p>
          <a:p>
            <a:pPr marL="874395" lvl="1" indent="-437197">
              <a:lnSpc>
                <a:spcPct val="150000"/>
              </a:lnSpc>
              <a:buFont typeface="Arial"/>
              <a:buChar char="•"/>
            </a:pPr>
            <a:r>
              <a:rPr lang="en-US" sz="4050" dirty="0">
                <a:solidFill>
                  <a:srgbClr val="000000"/>
                </a:solidFill>
                <a:latin typeface="Arimo"/>
              </a:rPr>
              <a:t>25% cost share</a:t>
            </a:r>
          </a:p>
          <a:p>
            <a:pPr marL="874395" lvl="1" indent="-437197">
              <a:lnSpc>
                <a:spcPct val="150000"/>
              </a:lnSpc>
              <a:buFont typeface="Arial"/>
              <a:buChar char="•"/>
            </a:pPr>
            <a:r>
              <a:rPr lang="en-US" sz="4050" dirty="0">
                <a:solidFill>
                  <a:srgbClr val="000000"/>
                </a:solidFill>
                <a:latin typeface="Arimo"/>
              </a:rPr>
              <a:t>Must have a flood insurance policy through the National Flood Insurance Program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F38EAD-2CAD-9C23-5D9C-1EDC809BA5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0801" y="2603501"/>
            <a:ext cx="83312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4656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BAC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DADDEF-B2F8-E0BB-10EB-93B2D4B069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A08C8A93-1903-6869-D2E7-FB673A1FE870}"/>
              </a:ext>
            </a:extLst>
          </p:cNvPr>
          <p:cNvSpPr txBox="1"/>
          <p:nvPr/>
        </p:nvSpPr>
        <p:spPr>
          <a:xfrm>
            <a:off x="559643" y="187860"/>
            <a:ext cx="8068603" cy="10854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9790"/>
              </a:lnSpc>
            </a:pPr>
            <a:r>
              <a:rPr lang="en-US" sz="4895" dirty="0">
                <a:solidFill>
                  <a:srgbClr val="000000"/>
                </a:solidFill>
                <a:latin typeface="Arimo Bold"/>
              </a:rPr>
              <a:t>OTHER CONSIDERATIONS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1456932-29F9-DC96-9D8D-B68E336D2911}"/>
              </a:ext>
            </a:extLst>
          </p:cNvPr>
          <p:cNvSpPr txBox="1"/>
          <p:nvPr/>
        </p:nvSpPr>
        <p:spPr>
          <a:xfrm>
            <a:off x="541997" y="2176043"/>
            <a:ext cx="8444816" cy="7411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74395" lvl="1" indent="-437197">
              <a:lnSpc>
                <a:spcPts val="6480"/>
              </a:lnSpc>
              <a:buFont typeface="Arial"/>
              <a:buChar char="•"/>
            </a:pPr>
            <a:r>
              <a:rPr lang="en-US" sz="4050" dirty="0">
                <a:solidFill>
                  <a:srgbClr val="000000"/>
                </a:solidFill>
                <a:latin typeface="Helveticish"/>
              </a:rPr>
              <a:t>Design Guidelines</a:t>
            </a:r>
          </a:p>
          <a:p>
            <a:pPr marL="1331595" lvl="2" indent="-437197">
              <a:lnSpc>
                <a:spcPts val="6480"/>
              </a:lnSpc>
              <a:buFont typeface="Arial"/>
              <a:buChar char="•"/>
            </a:pPr>
            <a:r>
              <a:rPr lang="en-US" sz="4400" dirty="0">
                <a:hlinkClick r:id="rId3"/>
              </a:rPr>
              <a:t>Flood Area Design Guidelines | Cape Cod Commission</a:t>
            </a:r>
            <a:endParaRPr lang="en-US" sz="4050" dirty="0">
              <a:solidFill>
                <a:srgbClr val="000000"/>
              </a:solidFill>
              <a:latin typeface="Helveticish"/>
            </a:endParaRPr>
          </a:p>
          <a:p>
            <a:pPr marL="874395" lvl="1" indent="-437197">
              <a:lnSpc>
                <a:spcPts val="6480"/>
              </a:lnSpc>
              <a:buFont typeface="Arial"/>
              <a:buChar char="•"/>
            </a:pPr>
            <a:r>
              <a:rPr lang="en-US" sz="4050" dirty="0">
                <a:solidFill>
                  <a:srgbClr val="000000"/>
                </a:solidFill>
                <a:latin typeface="Helveticish"/>
              </a:rPr>
              <a:t>Bylaws and regulations</a:t>
            </a:r>
          </a:p>
          <a:p>
            <a:pPr marL="1331595" lvl="2" indent="-437197">
              <a:lnSpc>
                <a:spcPts val="6480"/>
              </a:lnSpc>
              <a:buFont typeface="Arial"/>
              <a:buChar char="•"/>
            </a:pPr>
            <a:r>
              <a:rPr lang="en-US" sz="4050" dirty="0">
                <a:solidFill>
                  <a:srgbClr val="000000"/>
                </a:solidFill>
                <a:latin typeface="Helveticish"/>
              </a:rPr>
              <a:t>Enforce new building code</a:t>
            </a:r>
          </a:p>
          <a:p>
            <a:pPr marL="1331595" lvl="2" indent="-437197">
              <a:lnSpc>
                <a:spcPts val="6480"/>
              </a:lnSpc>
              <a:buFont typeface="Arial"/>
              <a:buChar char="•"/>
            </a:pPr>
            <a:r>
              <a:rPr lang="en-US" sz="4050" dirty="0">
                <a:solidFill>
                  <a:srgbClr val="000000"/>
                </a:solidFill>
                <a:latin typeface="Helveticish"/>
              </a:rPr>
              <a:t>Higher resilience regulations for wetlands</a:t>
            </a:r>
          </a:p>
          <a:p>
            <a:pPr marL="1331595" lvl="2" indent="-437197">
              <a:lnSpc>
                <a:spcPts val="6480"/>
              </a:lnSpc>
              <a:buFont typeface="Arial"/>
              <a:buChar char="•"/>
            </a:pPr>
            <a:r>
              <a:rPr lang="en-US" sz="4400" dirty="0">
                <a:hlinkClick r:id="rId4"/>
              </a:rPr>
              <a:t>file (capecodcommission.org)</a:t>
            </a:r>
            <a:endParaRPr lang="en-US" sz="4050" dirty="0">
              <a:solidFill>
                <a:srgbClr val="000000"/>
              </a:solidFill>
              <a:latin typeface="Helveticish"/>
            </a:endParaRPr>
          </a:p>
          <a:p>
            <a:pPr marL="1331595" lvl="2" indent="-437197">
              <a:lnSpc>
                <a:spcPts val="6480"/>
              </a:lnSpc>
              <a:buFont typeface="Arial"/>
              <a:buChar char="•"/>
            </a:pPr>
            <a:endParaRPr lang="en-US" sz="4050" dirty="0">
              <a:solidFill>
                <a:srgbClr val="000000"/>
              </a:solidFill>
              <a:latin typeface="Helveticish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D8EAEF-9597-5793-474E-B2442EDBA1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4658" y="533400"/>
            <a:ext cx="8037802" cy="922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004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BAC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991C34-1139-16CE-5BFD-FA0B2E54FE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F8F11BAD-0B4B-E6EF-0BC6-5C3599B5281F}"/>
              </a:ext>
            </a:extLst>
          </p:cNvPr>
          <p:cNvSpPr txBox="1"/>
          <p:nvPr/>
        </p:nvSpPr>
        <p:spPr>
          <a:xfrm>
            <a:off x="489448" y="527451"/>
            <a:ext cx="8654552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39"/>
              </a:lnSpc>
            </a:pPr>
            <a:r>
              <a:rPr lang="en-US" sz="4895" dirty="0">
                <a:solidFill>
                  <a:srgbClr val="000000"/>
                </a:solidFill>
                <a:latin typeface="Arimo Bold"/>
              </a:rPr>
              <a:t>THE LAST ICE AGE</a:t>
            </a:r>
          </a:p>
        </p:txBody>
      </p:sp>
      <p:sp>
        <p:nvSpPr>
          <p:cNvPr id="2" name="Content Placeholder 12">
            <a:extLst>
              <a:ext uri="{FF2B5EF4-FFF2-40B4-BE49-F238E27FC236}">
                <a16:creationId xmlns:a16="http://schemas.microsoft.com/office/drawing/2014/main" id="{6AB81848-0B22-D7CE-8637-C4BF83D6EE30}"/>
              </a:ext>
            </a:extLst>
          </p:cNvPr>
          <p:cNvSpPr>
            <a:spLocks noGrp="1"/>
          </p:cNvSpPr>
          <p:nvPr/>
        </p:nvSpPr>
        <p:spPr>
          <a:xfrm>
            <a:off x="489448" y="2133599"/>
            <a:ext cx="7816352" cy="63449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Laurentide Ice Sheet</a:t>
            </a:r>
          </a:p>
          <a:p>
            <a:pPr lvl="1"/>
            <a:r>
              <a:rPr lang="en-US" sz="40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Up to 2 miles thick!</a:t>
            </a:r>
          </a:p>
          <a:p>
            <a:pPr marL="0" indent="0">
              <a:buNone/>
            </a:pPr>
            <a:endParaRPr lang="en-US" sz="440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r>
              <a:rPr lang="en-US" sz="44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Glacial Maximum </a:t>
            </a:r>
          </a:p>
          <a:p>
            <a:pPr lvl="1"/>
            <a:r>
              <a:rPr lang="en-US" sz="40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~23,000 years ago </a:t>
            </a:r>
          </a:p>
          <a:p>
            <a:pPr lvl="1"/>
            <a:r>
              <a:rPr lang="en-US" sz="40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(Pleistocene)</a:t>
            </a:r>
          </a:p>
          <a:p>
            <a:pPr marL="0" indent="0">
              <a:buNone/>
            </a:pPr>
            <a:endParaRPr lang="en-US" sz="440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r>
              <a:rPr lang="en-US" sz="44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Retreat through Cape Cod</a:t>
            </a:r>
          </a:p>
          <a:p>
            <a:pPr lvl="1"/>
            <a:r>
              <a:rPr lang="en-US" sz="40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~18,000 years ago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9D8294-71BC-FCE2-C7C0-D98F1745F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5154328"/>
            <a:ext cx="7867650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6C1ACEF-91C3-CE20-C81E-0F323C723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1839628"/>
            <a:ext cx="790575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29890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BAC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4899B0-23B6-D7C6-6CC3-F27F32B44A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E6FA7AAE-37AC-532B-AF9B-62A3A35A84D9}"/>
              </a:ext>
            </a:extLst>
          </p:cNvPr>
          <p:cNvSpPr txBox="1"/>
          <p:nvPr/>
        </p:nvSpPr>
        <p:spPr>
          <a:xfrm>
            <a:off x="12634524" y="1028700"/>
            <a:ext cx="5272476" cy="61104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58"/>
              </a:lnSpc>
            </a:pPr>
            <a:r>
              <a:rPr lang="en-US" sz="4898" b="1" dirty="0">
                <a:solidFill>
                  <a:srgbClr val="000000"/>
                </a:solidFill>
                <a:latin typeface="Arimo"/>
              </a:rPr>
              <a:t>Calls to Action</a:t>
            </a:r>
          </a:p>
          <a:p>
            <a:pPr algn="l">
              <a:lnSpc>
                <a:spcPts val="6858"/>
              </a:lnSpc>
            </a:pPr>
            <a:endParaRPr lang="en-US" sz="4050" dirty="0">
              <a:solidFill>
                <a:srgbClr val="000000"/>
              </a:solidFill>
              <a:latin typeface="Arimo"/>
            </a:endParaRPr>
          </a:p>
          <a:p>
            <a:pPr marL="685800" indent="-6858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0000"/>
                </a:solidFill>
                <a:latin typeface="Arimo"/>
                <a:hlinkClick r:id="rId3"/>
              </a:rPr>
              <a:t>MyCoast</a:t>
            </a:r>
            <a:endParaRPr lang="en-US" sz="3200" dirty="0">
              <a:solidFill>
                <a:srgbClr val="000000"/>
              </a:solidFill>
              <a:latin typeface="Arimo"/>
            </a:endParaRPr>
          </a:p>
          <a:p>
            <a:pPr marL="685800" indent="-6858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Arimo"/>
              </a:rPr>
              <a:t>Advocate for stricter bylaws and regulations</a:t>
            </a:r>
          </a:p>
          <a:p>
            <a:pPr marL="685800" indent="-6858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Arimo"/>
              </a:rPr>
              <a:t>Be prepared! Have a plan!</a:t>
            </a:r>
          </a:p>
          <a:p>
            <a:pPr marL="685800" indent="-6858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Arimo"/>
              </a:rPr>
              <a:t>Take care of </a:t>
            </a:r>
            <a:r>
              <a:rPr lang="en-US" sz="3200" dirty="0">
                <a:solidFill>
                  <a:srgbClr val="000000"/>
                </a:solidFill>
                <a:latin typeface="Arimo"/>
                <a:hlinkClick r:id="rId4"/>
              </a:rPr>
              <a:t>yourself</a:t>
            </a:r>
            <a:endParaRPr lang="en-US" sz="4898" dirty="0">
              <a:solidFill>
                <a:srgbClr val="000000"/>
              </a:solidFill>
              <a:latin typeface="Arimo"/>
            </a:endParaRPr>
          </a:p>
        </p:txBody>
      </p:sp>
      <p:pic>
        <p:nvPicPr>
          <p:cNvPr id="4" name="Picture 3" descr="Graphical user interface, website&#10;&#10;AI-generated content may be incorrect.">
            <a:extLst>
              <a:ext uri="{FF2B5EF4-FFF2-40B4-BE49-F238E27FC236}">
                <a16:creationId xmlns:a16="http://schemas.microsoft.com/office/drawing/2014/main" id="{68B66588-A871-7953-155E-32619D5821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15" y="1101517"/>
            <a:ext cx="11379785" cy="80839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97C282-C88F-F5E1-AE22-DD676FCFD992}"/>
              </a:ext>
            </a:extLst>
          </p:cNvPr>
          <p:cNvSpPr txBox="1"/>
          <p:nvPr/>
        </p:nvSpPr>
        <p:spPr>
          <a:xfrm>
            <a:off x="3962400" y="9269968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</a:t>
            </a:r>
            <a:r>
              <a:rPr lang="en-US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://</a:t>
            </a:r>
            <a:r>
              <a:rPr lang="en-US" dirty="0"/>
              <a:t>mycoast.org/reports/149849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82CFAF-0E56-7E81-1439-9D14B6F99E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407" y="290104"/>
            <a:ext cx="6934200" cy="897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93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BA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028700" y="1028700"/>
            <a:ext cx="16230600" cy="10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38"/>
              </a:lnSpc>
            </a:pPr>
            <a:r>
              <a:rPr lang="en-US" sz="6698">
                <a:solidFill>
                  <a:srgbClr val="000000"/>
                </a:solidFill>
                <a:latin typeface="Open Sans Bold Italics"/>
              </a:rPr>
              <a:t>So... Are you ready?</a:t>
            </a:r>
          </a:p>
        </p:txBody>
      </p:sp>
      <p:pic>
        <p:nvPicPr>
          <p:cNvPr id="6" name="Picture 5" descr="A picture containing text, outdoor, house, sign&#10;&#10;Description automatically generated">
            <a:extLst>
              <a:ext uri="{FF2B5EF4-FFF2-40B4-BE49-F238E27FC236}">
                <a16:creationId xmlns:a16="http://schemas.microsoft.com/office/drawing/2014/main" id="{09F9B816-C36E-05C3-8D09-1AB0826C28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783" y="2628900"/>
            <a:ext cx="7618435" cy="68707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BAC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8A3812-6031-D772-E132-69149AB85D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og, staring&#10;&#10;AI-generated content may be incorrect.">
            <a:extLst>
              <a:ext uri="{FF2B5EF4-FFF2-40B4-BE49-F238E27FC236}">
                <a16:creationId xmlns:a16="http://schemas.microsoft.com/office/drawing/2014/main" id="{4A87F10C-62DD-8276-02C8-AC76FD9954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85875" y="1285875"/>
            <a:ext cx="10287000" cy="7715250"/>
          </a:xfrm>
          <a:prstGeom prst="rect">
            <a:avLst/>
          </a:prstGeom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id="{C8691FCF-BE5F-BC47-6764-D913BD58C78B}"/>
              </a:ext>
            </a:extLst>
          </p:cNvPr>
          <p:cNvSpPr txBox="1"/>
          <p:nvPr/>
        </p:nvSpPr>
        <p:spPr>
          <a:xfrm>
            <a:off x="7715250" y="571500"/>
            <a:ext cx="10572750" cy="33861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799"/>
              </a:lnSpc>
            </a:pPr>
            <a:r>
              <a:rPr lang="en-US" sz="10700" dirty="0">
                <a:solidFill>
                  <a:srgbClr val="000000"/>
                </a:solidFill>
                <a:latin typeface="Open Sans Bold"/>
              </a:rPr>
              <a:t>Thank you!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B04F9FFE-C758-0E7C-FAB3-0505F31CA949}"/>
              </a:ext>
            </a:extLst>
          </p:cNvPr>
          <p:cNvSpPr txBox="1"/>
          <p:nvPr/>
        </p:nvSpPr>
        <p:spPr>
          <a:xfrm>
            <a:off x="7715250" y="5981700"/>
            <a:ext cx="10572750" cy="40780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80"/>
              </a:lnSpc>
            </a:pPr>
            <a:r>
              <a:rPr lang="en-US" sz="5400" dirty="0">
                <a:solidFill>
                  <a:srgbClr val="000000"/>
                </a:solidFill>
                <a:latin typeface="Open Sans Bold"/>
              </a:rPr>
              <a:t>Any Questions?</a:t>
            </a:r>
          </a:p>
          <a:p>
            <a:pPr algn="ctr">
              <a:lnSpc>
                <a:spcPts val="5280"/>
              </a:lnSpc>
            </a:pPr>
            <a:endParaRPr lang="en-US" sz="4800" dirty="0">
              <a:solidFill>
                <a:srgbClr val="000000"/>
              </a:solidFill>
              <a:latin typeface="Open Sans Bold"/>
            </a:endParaRPr>
          </a:p>
          <a:p>
            <a:pPr algn="ctr">
              <a:lnSpc>
                <a:spcPts val="5280"/>
              </a:lnSpc>
            </a:pPr>
            <a:r>
              <a:rPr lang="en-US" sz="4800" dirty="0">
                <a:solidFill>
                  <a:srgbClr val="000000"/>
                </a:solidFill>
                <a:latin typeface="Open Sans Bold"/>
              </a:rPr>
              <a:t>Shelly McComb</a:t>
            </a:r>
          </a:p>
          <a:p>
            <a:pPr algn="ctr">
              <a:lnSpc>
                <a:spcPts val="5280"/>
              </a:lnSpc>
            </a:pPr>
            <a:endParaRPr lang="en-US" sz="4800" dirty="0">
              <a:solidFill>
                <a:srgbClr val="000000"/>
              </a:solidFill>
              <a:latin typeface="Open Sans Bold"/>
            </a:endParaRPr>
          </a:p>
          <a:p>
            <a:pPr algn="ctr">
              <a:lnSpc>
                <a:spcPts val="5280"/>
              </a:lnSpc>
            </a:pPr>
            <a:r>
              <a:rPr lang="en-US" sz="4800" dirty="0">
                <a:solidFill>
                  <a:srgbClr val="000000"/>
                </a:solidFill>
                <a:latin typeface="Open Sans Bold"/>
              </a:rPr>
              <a:t>shelly.mccomb@capecod.gov</a:t>
            </a:r>
          </a:p>
          <a:p>
            <a:pPr algn="ctr">
              <a:lnSpc>
                <a:spcPts val="5280"/>
              </a:lnSpc>
            </a:pPr>
            <a:endParaRPr lang="en-US" sz="4800" dirty="0">
              <a:solidFill>
                <a:srgbClr val="000000"/>
              </a:solidFill>
              <a:latin typeface="Open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32385956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BAC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6F5914-CA43-E68E-B16E-45E813CCE9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99CA1F8C-9C1D-E3D9-E6C4-6E4D9A7FF76A}"/>
              </a:ext>
            </a:extLst>
          </p:cNvPr>
          <p:cNvSpPr txBox="1"/>
          <p:nvPr/>
        </p:nvSpPr>
        <p:spPr>
          <a:xfrm>
            <a:off x="489448" y="527451"/>
            <a:ext cx="9416552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139"/>
              </a:lnSpc>
            </a:pPr>
            <a:r>
              <a:rPr lang="en-US" sz="4895" dirty="0">
                <a:solidFill>
                  <a:srgbClr val="000000"/>
                </a:solidFill>
                <a:latin typeface="Arimo Bold"/>
              </a:rPr>
              <a:t>OTHER GEOLOGIC FEATURES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64A009C-7B59-0EC3-702E-3360C7E16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3" y="2171700"/>
            <a:ext cx="13668375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2BE4B16E-11F0-BA86-7B18-CAD2C343B714}"/>
              </a:ext>
            </a:extLst>
          </p:cNvPr>
          <p:cNvSpPr txBox="1"/>
          <p:nvPr/>
        </p:nvSpPr>
        <p:spPr>
          <a:xfrm>
            <a:off x="4838990" y="9041180"/>
            <a:ext cx="8194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https://en.</a:t>
            </a:r>
            <a:r>
              <a:rPr lang="en-US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wikipedia</a:t>
            </a:r>
            <a:r>
              <a:rPr lang="en-US" dirty="0"/>
              <a:t>.org/wiki/Glacial_landform#/media/File:Receding_glacier-en.svg</a:t>
            </a:r>
          </a:p>
        </p:txBody>
      </p:sp>
    </p:spTree>
    <p:extLst>
      <p:ext uri="{BB962C8B-B14F-4D97-AF65-F5344CB8AC3E}">
        <p14:creationId xmlns:p14="http://schemas.microsoft.com/office/powerpoint/2010/main" val="21521604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BAC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7C0D96-5DD7-7B6C-3AF9-7B7E91111F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1AA5D76B-25EC-7ECF-02D4-8DE90FA387B2}"/>
              </a:ext>
            </a:extLst>
          </p:cNvPr>
          <p:cNvSpPr txBox="1"/>
          <p:nvPr/>
        </p:nvSpPr>
        <p:spPr>
          <a:xfrm>
            <a:off x="489448" y="527451"/>
            <a:ext cx="9416552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139"/>
              </a:lnSpc>
            </a:pPr>
            <a:r>
              <a:rPr lang="en-US" sz="4895" dirty="0">
                <a:solidFill>
                  <a:srgbClr val="000000"/>
                </a:solidFill>
                <a:latin typeface="Arimo Bold"/>
              </a:rPr>
              <a:t>Sea level rise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7801844-02A7-2BE2-FAE4-9ADF2A0F4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78" y="3495675"/>
            <a:ext cx="17234444" cy="329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54D3B0-FCA7-6609-14DF-9CD046E7DFC5}"/>
              </a:ext>
            </a:extLst>
          </p:cNvPr>
          <p:cNvSpPr txBox="1"/>
          <p:nvPr/>
        </p:nvSpPr>
        <p:spPr>
          <a:xfrm>
            <a:off x="2133600" y="6887860"/>
            <a:ext cx="2542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11,000 years ago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6DCC8004-F601-E731-238B-13CF591DD7BC}"/>
              </a:ext>
            </a:extLst>
          </p:cNvPr>
          <p:cNvSpPr txBox="1"/>
          <p:nvPr/>
        </p:nvSpPr>
        <p:spPr>
          <a:xfrm>
            <a:off x="8011297" y="6887860"/>
            <a:ext cx="23936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6,000 years ago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D82714A8-A105-9335-0B45-464EFEB8E736}"/>
              </a:ext>
            </a:extLst>
          </p:cNvPr>
          <p:cNvSpPr txBox="1"/>
          <p:nvPr/>
        </p:nvSpPr>
        <p:spPr>
          <a:xfrm>
            <a:off x="14026098" y="6887860"/>
            <a:ext cx="1827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Present day</a:t>
            </a:r>
          </a:p>
        </p:txBody>
      </p:sp>
    </p:spTree>
    <p:extLst>
      <p:ext uri="{BB962C8B-B14F-4D97-AF65-F5344CB8AC3E}">
        <p14:creationId xmlns:p14="http://schemas.microsoft.com/office/powerpoint/2010/main" val="63390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BAC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CF5ABF-8F58-B1BA-2ABC-19C31264AF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2BD4E6CB-D3CF-83B1-2F8C-E367AC2660DA}"/>
              </a:ext>
            </a:extLst>
          </p:cNvPr>
          <p:cNvSpPr txBox="1"/>
          <p:nvPr/>
        </p:nvSpPr>
        <p:spPr>
          <a:xfrm>
            <a:off x="1295400" y="1333500"/>
            <a:ext cx="9416552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139"/>
              </a:lnSpc>
            </a:pPr>
            <a:r>
              <a:rPr lang="en-US" sz="4895" dirty="0">
                <a:solidFill>
                  <a:srgbClr val="000000"/>
                </a:solidFill>
                <a:latin typeface="Arimo Bold"/>
              </a:rPr>
              <a:t>Isostatic Rebound</a:t>
            </a:r>
          </a:p>
        </p:txBody>
      </p:sp>
      <p:sp>
        <p:nvSpPr>
          <p:cNvPr id="8" name="Content Placeholder 12">
            <a:extLst>
              <a:ext uri="{FF2B5EF4-FFF2-40B4-BE49-F238E27FC236}">
                <a16:creationId xmlns:a16="http://schemas.microsoft.com/office/drawing/2014/main" id="{6AB81848-0B22-D7CE-8637-C4BF83D6EE30}"/>
              </a:ext>
            </a:extLst>
          </p:cNvPr>
          <p:cNvSpPr>
            <a:spLocks noGrp="1"/>
          </p:cNvSpPr>
          <p:nvPr/>
        </p:nvSpPr>
        <p:spPr>
          <a:xfrm>
            <a:off x="1295400" y="3467100"/>
            <a:ext cx="6324600" cy="50990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Ice sheets weight down the crust </a:t>
            </a:r>
            <a:br>
              <a:rPr lang="en-US" sz="48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</a:br>
            <a:endParaRPr lang="en-US" sz="480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r>
              <a:rPr lang="en-US" sz="48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As they melt, the crust returns, raising the land level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id="{245FA0B4-F44B-1887-19B0-9B0B3F6CE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1660512"/>
            <a:ext cx="6543675" cy="690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23A56D27-780E-BFE4-E196-B25EB8A6DE53}"/>
              </a:ext>
            </a:extLst>
          </p:cNvPr>
          <p:cNvSpPr txBox="1"/>
          <p:nvPr/>
        </p:nvSpPr>
        <p:spPr>
          <a:xfrm>
            <a:off x="12229730" y="8708483"/>
            <a:ext cx="2397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Suganuma</a:t>
            </a:r>
            <a:r>
              <a:rPr lang="en-US" dirty="0"/>
              <a:t> et al., 2020</a:t>
            </a:r>
          </a:p>
        </p:txBody>
      </p:sp>
    </p:spTree>
    <p:extLst>
      <p:ext uri="{BB962C8B-B14F-4D97-AF65-F5344CB8AC3E}">
        <p14:creationId xmlns:p14="http://schemas.microsoft.com/office/powerpoint/2010/main" val="32492317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BAC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90B2D2-6269-F4F0-28D6-0BB5C5EA48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CF792B0F-7EDB-B9F5-122A-7EFD048C9BB2}"/>
              </a:ext>
            </a:extLst>
          </p:cNvPr>
          <p:cNvSpPr txBox="1"/>
          <p:nvPr/>
        </p:nvSpPr>
        <p:spPr>
          <a:xfrm>
            <a:off x="489448" y="527451"/>
            <a:ext cx="9416552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139"/>
              </a:lnSpc>
            </a:pPr>
            <a:r>
              <a:rPr lang="en-US" sz="4895" dirty="0">
                <a:solidFill>
                  <a:srgbClr val="000000"/>
                </a:solidFill>
                <a:latin typeface="Arimo Bold"/>
              </a:rPr>
              <a:t>Thermal Expansion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78159350-BBAE-D1D7-4579-361129BBC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596" y="1857374"/>
            <a:ext cx="14472808" cy="7675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51616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BAC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E3D7DC-84ED-FD37-6B97-88F644E4F3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nfographic showing causes of global sea level rise: greenhouse gases added by human activities, which warms the planet, leading to ocean warming and land ice melting">
            <a:extLst>
              <a:ext uri="{FF2B5EF4-FFF2-40B4-BE49-F238E27FC236}">
                <a16:creationId xmlns:a16="http://schemas.microsoft.com/office/drawing/2014/main" id="{E4B0D654-EBEE-70A6-4692-4A0CBBE60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425" y="838200"/>
            <a:ext cx="13773150" cy="861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4">
            <a:extLst>
              <a:ext uri="{FF2B5EF4-FFF2-40B4-BE49-F238E27FC236}">
                <a16:creationId xmlns:a16="http://schemas.microsoft.com/office/drawing/2014/main" id="{2434E913-ED33-6AF9-7C8D-475BEC421660}"/>
              </a:ext>
            </a:extLst>
          </p:cNvPr>
          <p:cNvSpPr txBox="1"/>
          <p:nvPr/>
        </p:nvSpPr>
        <p:spPr>
          <a:xfrm>
            <a:off x="5181600" y="9563100"/>
            <a:ext cx="84207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https://sealevel.globalchange.gov/</a:t>
            </a:r>
            <a:r>
              <a:rPr lang="en-US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sea-level-101</a:t>
            </a:r>
            <a:r>
              <a:rPr lang="en-US" dirty="0"/>
              <a:t>/global-sea-level-rise/the-basics/</a:t>
            </a:r>
          </a:p>
        </p:txBody>
      </p:sp>
    </p:spTree>
    <p:extLst>
      <p:ext uri="{BB962C8B-B14F-4D97-AF65-F5344CB8AC3E}">
        <p14:creationId xmlns:p14="http://schemas.microsoft.com/office/powerpoint/2010/main" val="3413402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0F255245B70945B13A338D6BDE3896" ma:contentTypeVersion="15" ma:contentTypeDescription="Create a new document." ma:contentTypeScope="" ma:versionID="2da0da81b59a59b332cf534cd3d2566c">
  <xsd:schema xmlns:xsd="http://www.w3.org/2001/XMLSchema" xmlns:xs="http://www.w3.org/2001/XMLSchema" xmlns:p="http://schemas.microsoft.com/office/2006/metadata/properties" xmlns:ns3="85f35377-824b-4d31-b5be-a5244ca31003" xmlns:ns4="2adf0d0d-9051-4b77-bcb0-e361ef1d1122" targetNamespace="http://schemas.microsoft.com/office/2006/metadata/properties" ma:root="true" ma:fieldsID="767d648c993dad4494c55562dd418477" ns3:_="" ns4:_="">
    <xsd:import namespace="85f35377-824b-4d31-b5be-a5244ca31003"/>
    <xsd:import namespace="2adf0d0d-9051-4b77-bcb0-e361ef1d112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MediaServiceObjectDetectorVersion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f35377-824b-4d31-b5be-a5244ca310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_activity" ma:index="16" nillable="true" ma:displayName="_activity" ma:hidden="true" ma:internalName="_activity">
      <xsd:simpleType>
        <xsd:restriction base="dms:Note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df0d0d-9051-4b77-bcb0-e361ef1d1122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85f35377-824b-4d31-b5be-a5244ca31003" xsi:nil="true"/>
  </documentManagement>
</p:properties>
</file>

<file path=customXml/itemProps1.xml><?xml version="1.0" encoding="utf-8"?>
<ds:datastoreItem xmlns:ds="http://schemas.openxmlformats.org/officeDocument/2006/customXml" ds:itemID="{7419CBBB-5D0F-4E1A-949A-253286EB458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12D5078-B987-44AB-AD75-67E4C913BEC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5f35377-824b-4d31-b5be-a5244ca31003"/>
    <ds:schemaRef ds:uri="2adf0d0d-9051-4b77-bcb0-e361ef1d11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10267FF-6A47-4460-96E1-79145E5F0457}">
  <ds:schemaRefs>
    <ds:schemaRef ds:uri="http://purl.org/dc/dcmitype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purl.org/dc/elements/1.1/"/>
    <ds:schemaRef ds:uri="http://purl.org/dc/terms/"/>
    <ds:schemaRef ds:uri="85f35377-824b-4d31-b5be-a5244ca31003"/>
    <ds:schemaRef ds:uri="http://schemas.openxmlformats.org/package/2006/metadata/core-properties"/>
    <ds:schemaRef ds:uri="2adf0d0d-9051-4b77-bcb0-e361ef1d1122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15679</TotalTime>
  <Words>1517</Words>
  <Application>Microsoft Office PowerPoint</Application>
  <PresentationFormat>Custom</PresentationFormat>
  <Paragraphs>276</Paragraphs>
  <Slides>42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7" baseType="lpstr">
      <vt:lpstr>Open Sans Bold Italics</vt:lpstr>
      <vt:lpstr>Aptos</vt:lpstr>
      <vt:lpstr>Proxima Nova Italics</vt:lpstr>
      <vt:lpstr>Helveticish</vt:lpstr>
      <vt:lpstr>Open Sans</vt:lpstr>
      <vt:lpstr>Arial</vt:lpstr>
      <vt:lpstr>Canva Sans</vt:lpstr>
      <vt:lpstr>Arimo</vt:lpstr>
      <vt:lpstr>Canva Sans Bold</vt:lpstr>
      <vt:lpstr>Open Sans Bold</vt:lpstr>
      <vt:lpstr>Arimo Bold</vt:lpstr>
      <vt:lpstr>TT Rounds Condensed</vt:lpstr>
      <vt:lpstr>Calibri</vt:lpstr>
      <vt:lpstr>Arimo Italics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Brewster Library Presentation 1.10.24.pptx</dc:title>
  <dc:creator>Shelly McComb</dc:creator>
  <cp:lastModifiedBy>Shelly McComb</cp:lastModifiedBy>
  <cp:revision>8</cp:revision>
  <dcterms:created xsi:type="dcterms:W3CDTF">2006-08-16T00:00:00Z</dcterms:created>
  <dcterms:modified xsi:type="dcterms:W3CDTF">2025-05-06T16:16:14Z</dcterms:modified>
  <dc:identifier>DAF43JtA3Tw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b8ca930-c773-4612-ba57-7600e9043226_Enabled">
    <vt:lpwstr>true</vt:lpwstr>
  </property>
  <property fmtid="{D5CDD505-2E9C-101B-9397-08002B2CF9AE}" pid="3" name="MSIP_Label_4b8ca930-c773-4612-ba57-7600e9043226_SetDate">
    <vt:lpwstr>2024-01-09T14:18:34Z</vt:lpwstr>
  </property>
  <property fmtid="{D5CDD505-2E9C-101B-9397-08002B2CF9AE}" pid="4" name="MSIP_Label_4b8ca930-c773-4612-ba57-7600e9043226_Method">
    <vt:lpwstr>Standard</vt:lpwstr>
  </property>
  <property fmtid="{D5CDD505-2E9C-101B-9397-08002B2CF9AE}" pid="5" name="MSIP_Label_4b8ca930-c773-4612-ba57-7600e9043226_Name">
    <vt:lpwstr>defa4170-0d19-0005-0004-bc88714345d2</vt:lpwstr>
  </property>
  <property fmtid="{D5CDD505-2E9C-101B-9397-08002B2CF9AE}" pid="6" name="MSIP_Label_4b8ca930-c773-4612-ba57-7600e9043226_SiteId">
    <vt:lpwstr>84475217-b423-48db-b766-ed4bbbea74f1</vt:lpwstr>
  </property>
  <property fmtid="{D5CDD505-2E9C-101B-9397-08002B2CF9AE}" pid="7" name="MSIP_Label_4b8ca930-c773-4612-ba57-7600e9043226_ActionId">
    <vt:lpwstr>b6485814-9325-4f8c-b7cd-0d38291d412c</vt:lpwstr>
  </property>
  <property fmtid="{D5CDD505-2E9C-101B-9397-08002B2CF9AE}" pid="8" name="MSIP_Label_4b8ca930-c773-4612-ba57-7600e9043226_ContentBits">
    <vt:lpwstr>0</vt:lpwstr>
  </property>
  <property fmtid="{D5CDD505-2E9C-101B-9397-08002B2CF9AE}" pid="9" name="ContentTypeId">
    <vt:lpwstr>0x0101004F0F255245B70945B13A338D6BDE3896</vt:lpwstr>
  </property>
</Properties>
</file>